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331" r:id="rId4"/>
    <p:sldId id="332" r:id="rId5"/>
    <p:sldId id="260" r:id="rId6"/>
    <p:sldId id="265" r:id="rId7"/>
    <p:sldId id="272" r:id="rId8"/>
    <p:sldId id="271" r:id="rId9"/>
    <p:sldId id="275" r:id="rId10"/>
    <p:sldId id="258" r:id="rId11"/>
    <p:sldId id="281" r:id="rId12"/>
    <p:sldId id="280" r:id="rId13"/>
    <p:sldId id="282" r:id="rId14"/>
    <p:sldId id="279" r:id="rId15"/>
    <p:sldId id="375" r:id="rId16"/>
    <p:sldId id="382" r:id="rId17"/>
    <p:sldId id="283" r:id="rId18"/>
    <p:sldId id="301" r:id="rId19"/>
    <p:sldId id="284" r:id="rId20"/>
    <p:sldId id="285" r:id="rId21"/>
    <p:sldId id="286" r:id="rId22"/>
    <p:sldId id="287" r:id="rId23"/>
    <p:sldId id="379" r:id="rId24"/>
    <p:sldId id="380" r:id="rId25"/>
    <p:sldId id="381" r:id="rId26"/>
    <p:sldId id="266" r:id="rId27"/>
    <p:sldId id="299" r:id="rId28"/>
    <p:sldId id="294" r:id="rId29"/>
    <p:sldId id="278" r:id="rId30"/>
    <p:sldId id="296" r:id="rId31"/>
    <p:sldId id="297" r:id="rId32"/>
    <p:sldId id="378" r:id="rId33"/>
    <p:sldId id="303" r:id="rId34"/>
    <p:sldId id="295" r:id="rId35"/>
    <p:sldId id="298" r:id="rId36"/>
    <p:sldId id="267" r:id="rId37"/>
    <p:sldId id="293" r:id="rId38"/>
    <p:sldId id="304" r:id="rId39"/>
    <p:sldId id="306" r:id="rId40"/>
    <p:sldId id="314" r:id="rId41"/>
    <p:sldId id="313" r:id="rId42"/>
    <p:sldId id="277" r:id="rId43"/>
    <p:sldId id="315" r:id="rId44"/>
    <p:sldId id="316" r:id="rId45"/>
    <p:sldId id="319" r:id="rId46"/>
    <p:sldId id="320" r:id="rId47"/>
    <p:sldId id="324" r:id="rId48"/>
    <p:sldId id="307" r:id="rId49"/>
    <p:sldId id="325" r:id="rId50"/>
    <p:sldId id="276" r:id="rId51"/>
    <p:sldId id="326" r:id="rId52"/>
    <p:sldId id="327" r:id="rId53"/>
    <p:sldId id="268" r:id="rId54"/>
    <p:sldId id="333" r:id="rId55"/>
    <p:sldId id="334" r:id="rId56"/>
    <p:sldId id="336" r:id="rId57"/>
    <p:sldId id="339" r:id="rId58"/>
    <p:sldId id="340" r:id="rId59"/>
    <p:sldId id="335" r:id="rId60"/>
    <p:sldId id="337" r:id="rId61"/>
    <p:sldId id="338" r:id="rId62"/>
    <p:sldId id="270" r:id="rId63"/>
    <p:sldId id="269" r:id="rId64"/>
    <p:sldId id="341" r:id="rId65"/>
    <p:sldId id="342" r:id="rId66"/>
    <p:sldId id="343" r:id="rId67"/>
    <p:sldId id="344" r:id="rId68"/>
    <p:sldId id="288" r:id="rId69"/>
    <p:sldId id="346" r:id="rId70"/>
    <p:sldId id="345" r:id="rId71"/>
    <p:sldId id="291" r:id="rId72"/>
    <p:sldId id="347" r:id="rId73"/>
    <p:sldId id="289" r:id="rId74"/>
    <p:sldId id="290" r:id="rId75"/>
    <p:sldId id="292" r:id="rId76"/>
    <p:sldId id="348" r:id="rId77"/>
    <p:sldId id="349" r:id="rId78"/>
    <p:sldId id="350" r:id="rId79"/>
    <p:sldId id="300" r:id="rId80"/>
    <p:sldId id="351" r:id="rId81"/>
    <p:sldId id="352" r:id="rId82"/>
    <p:sldId id="353" r:id="rId83"/>
    <p:sldId id="354" r:id="rId84"/>
    <p:sldId id="355" r:id="rId85"/>
    <p:sldId id="309" r:id="rId86"/>
    <p:sldId id="311" r:id="rId87"/>
    <p:sldId id="356" r:id="rId88"/>
    <p:sldId id="357" r:id="rId89"/>
    <p:sldId id="358" r:id="rId90"/>
    <p:sldId id="359" r:id="rId91"/>
    <p:sldId id="305" r:id="rId92"/>
    <p:sldId id="383" r:id="rId93"/>
    <p:sldId id="360" r:id="rId94"/>
    <p:sldId id="361" r:id="rId95"/>
    <p:sldId id="362" r:id="rId96"/>
    <p:sldId id="376" r:id="rId97"/>
    <p:sldId id="317" r:id="rId98"/>
    <p:sldId id="377" r:id="rId99"/>
    <p:sldId id="321" r:id="rId100"/>
    <p:sldId id="322" r:id="rId101"/>
    <p:sldId id="323" r:id="rId102"/>
    <p:sldId id="312" r:id="rId103"/>
    <p:sldId id="363" r:id="rId104"/>
    <p:sldId id="364" r:id="rId105"/>
    <p:sldId id="365" r:id="rId106"/>
    <p:sldId id="366" r:id="rId107"/>
    <p:sldId id="367" r:id="rId108"/>
    <p:sldId id="328" r:id="rId109"/>
    <p:sldId id="368" r:id="rId110"/>
    <p:sldId id="369" r:id="rId111"/>
    <p:sldId id="329" r:id="rId112"/>
    <p:sldId id="370" r:id="rId113"/>
    <p:sldId id="371" r:id="rId114"/>
    <p:sldId id="372" r:id="rId115"/>
    <p:sldId id="373" r:id="rId116"/>
    <p:sldId id="374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56B"/>
    <a:srgbClr val="B1B1B1"/>
    <a:srgbClr val="548235"/>
    <a:srgbClr val="0070C0"/>
    <a:srgbClr val="000000"/>
    <a:srgbClr val="7C7C7C"/>
    <a:srgbClr val="DFDFDF"/>
    <a:srgbClr val="008300"/>
    <a:srgbClr val="1717FE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1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/>
          <p:cNvSpPr/>
          <p:nvPr userDrawn="1"/>
        </p:nvSpPr>
        <p:spPr>
          <a:xfrm>
            <a:off x="0" y="6449040"/>
            <a:ext cx="11406919" cy="408600"/>
          </a:xfrm>
          <a:prstGeom prst="rect">
            <a:avLst/>
          </a:prstGeom>
          <a:solidFill>
            <a:srgbClr val="203864"/>
          </a:solidFill>
          <a:ln w="12600">
            <a:noFill/>
          </a:ln>
        </p:spPr>
      </p:sp>
      <p:sp>
        <p:nvSpPr>
          <p:cNvPr id="8" name="CustomShape 2"/>
          <p:cNvSpPr/>
          <p:nvPr userDrawn="1"/>
        </p:nvSpPr>
        <p:spPr>
          <a:xfrm>
            <a:off x="11494680" y="6449400"/>
            <a:ext cx="697320" cy="408600"/>
          </a:xfrm>
          <a:prstGeom prst="rect">
            <a:avLst/>
          </a:prstGeom>
          <a:solidFill>
            <a:srgbClr val="C00000"/>
          </a:solidFill>
          <a:ln w="12600">
            <a:noFill/>
          </a:ln>
        </p:spPr>
      </p:sp>
      <p:sp>
        <p:nvSpPr>
          <p:cNvPr id="9" name="CustomShape 5"/>
          <p:cNvSpPr/>
          <p:nvPr userDrawn="1"/>
        </p:nvSpPr>
        <p:spPr>
          <a:xfrm>
            <a:off x="36000" y="6485040"/>
            <a:ext cx="9382320" cy="333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600" dirty="0" smtClean="0">
                <a:solidFill>
                  <a:srgbClr val="FFFFFF"/>
                </a:solidFill>
                <a:latin typeface="Calibri"/>
              </a:rPr>
              <a:t>Rich </a:t>
            </a:r>
            <a:r>
              <a:rPr lang="en-GB" sz="1600" dirty="0">
                <a:solidFill>
                  <a:srgbClr val="FFFFFF"/>
                </a:solidFill>
                <a:latin typeface="Calibri"/>
              </a:rPr>
              <a:t>and Robust </a:t>
            </a:r>
            <a:r>
              <a:rPr lang="en-GB" sz="1600" dirty="0" smtClean="0">
                <a:solidFill>
                  <a:srgbClr val="FFFFFF"/>
                </a:solidFill>
                <a:latin typeface="Calibri"/>
              </a:rPr>
              <a:t>Bio-Inspired Locomotion Control for Humanoid </a:t>
            </a:r>
            <a:r>
              <a:rPr lang="en-GB" sz="1600" dirty="0" smtClean="0">
                <a:solidFill>
                  <a:srgbClr val="FFFFFF"/>
                </a:solidFill>
                <a:latin typeface="+mn-lt"/>
              </a:rPr>
              <a:t>Robots – </a:t>
            </a:r>
            <a:r>
              <a:rPr lang="en-GB" sz="1600" dirty="0" smtClean="0">
                <a:solidFill>
                  <a:srgbClr val="FFFFFF"/>
                </a:solidFill>
                <a:latin typeface="Calibri"/>
              </a:rPr>
              <a:t>Louvain-la-</a:t>
            </a:r>
            <a:r>
              <a:rPr lang="en-GB" sz="1600" dirty="0" err="1" smtClean="0">
                <a:solidFill>
                  <a:srgbClr val="FFFFFF"/>
                </a:solidFill>
                <a:latin typeface="Calibri"/>
              </a:rPr>
              <a:t>Neuve</a:t>
            </a:r>
            <a:r>
              <a:rPr lang="en-GB" sz="1600" dirty="0" smtClean="0">
                <a:solidFill>
                  <a:srgbClr val="FFFFFF"/>
                </a:solidFill>
                <a:latin typeface="Calibri"/>
              </a:rPr>
              <a:t> –</a:t>
            </a:r>
            <a:r>
              <a:rPr lang="en-GB" sz="1600" baseline="0" dirty="0" smtClean="0">
                <a:solidFill>
                  <a:srgbClr val="FFFFFF"/>
                </a:solidFill>
                <a:latin typeface="Calibri"/>
              </a:rPr>
              <a:t> 30th August 2017</a:t>
            </a:r>
            <a:endParaRPr dirty="0"/>
          </a:p>
        </p:txBody>
      </p:sp>
      <p:sp>
        <p:nvSpPr>
          <p:cNvPr id="10" name="CustomShape 3"/>
          <p:cNvSpPr/>
          <p:nvPr userDrawn="1"/>
        </p:nvSpPr>
        <p:spPr>
          <a:xfrm>
            <a:off x="0" y="697680"/>
            <a:ext cx="8676000" cy="47880"/>
          </a:xfrm>
          <a:prstGeom prst="rect">
            <a:avLst/>
          </a:prstGeom>
          <a:solidFill>
            <a:srgbClr val="203864"/>
          </a:solidFill>
          <a:ln w="12600">
            <a:noFill/>
          </a:ln>
        </p:spPr>
      </p:sp>
      <p:sp>
        <p:nvSpPr>
          <p:cNvPr id="11" name="TextBox 10"/>
          <p:cNvSpPr txBox="1"/>
          <p:nvPr userDrawn="1"/>
        </p:nvSpPr>
        <p:spPr>
          <a:xfrm>
            <a:off x="11667901" y="6489112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579940A-55B0-4F40-86E9-A79A82A84204}" type="slidenum">
              <a:rPr lang="en-GB" sz="16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GB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88720" y="163210"/>
            <a:ext cx="8385840" cy="428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C00000"/>
                </a:solidFill>
                <a:latin typeface="Gill Sans Light"/>
              </a:defRPr>
            </a:lvl1pPr>
          </a:lstStyle>
          <a:p>
            <a:pPr lvl="0"/>
            <a:r>
              <a:rPr lang="en-US" dirty="0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8232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06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0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94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11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58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76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59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9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36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6C3C0-8936-4AA2-BFE2-423F189A5039}" type="datetimeFigureOut">
              <a:rPr lang="en-GB" smtClean="0"/>
              <a:t>27/10/2018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153F13-6488-4795-AEC7-572479067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9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17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4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0.png"/><Relationship Id="rId18" Type="http://schemas.openxmlformats.org/officeDocument/2006/relationships/image" Target="../media/image31.png"/><Relationship Id="rId3" Type="http://schemas.openxmlformats.org/officeDocument/2006/relationships/image" Target="../media/image24.png"/><Relationship Id="rId21" Type="http://schemas.openxmlformats.org/officeDocument/2006/relationships/image" Target="../media/image34.png"/><Relationship Id="rId12" Type="http://schemas.openxmlformats.org/officeDocument/2006/relationships/image" Target="../media/image250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0.png"/><Relationship Id="rId24" Type="http://schemas.openxmlformats.org/officeDocument/2006/relationships/image" Target="../media/image37.png"/><Relationship Id="rId5" Type="http://schemas.openxmlformats.org/officeDocument/2006/relationships/image" Target="../media/image26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0.png"/><Relationship Id="rId19" Type="http://schemas.openxmlformats.org/officeDocument/2006/relationships/image" Target="../media/image32.png"/><Relationship Id="rId4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80.png"/><Relationship Id="rId7" Type="http://schemas.openxmlformats.org/officeDocument/2006/relationships/image" Target="../media/image107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49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3022848" y="5706000"/>
            <a:ext cx="1821960" cy="878760"/>
          </a:xfrm>
          <a:prstGeom prst="rect">
            <a:avLst/>
          </a:prstGeom>
          <a:ln>
            <a:noFill/>
          </a:ln>
        </p:spPr>
      </p:pic>
      <p:pic>
        <p:nvPicPr>
          <p:cNvPr id="3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989064" y="5561280"/>
            <a:ext cx="740160" cy="1023840"/>
          </a:xfrm>
          <a:prstGeom prst="rect">
            <a:avLst/>
          </a:prstGeom>
          <a:ln>
            <a:noFill/>
          </a:ln>
        </p:spPr>
      </p:pic>
      <p:pic>
        <p:nvPicPr>
          <p:cNvPr id="4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6284088" y="5614920"/>
            <a:ext cx="1530000" cy="970200"/>
          </a:xfrm>
          <a:prstGeom prst="rect">
            <a:avLst/>
          </a:prstGeom>
          <a:ln>
            <a:noFill/>
          </a:ln>
        </p:spPr>
      </p:pic>
      <p:pic>
        <p:nvPicPr>
          <p:cNvPr id="5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8979480" y="5633640"/>
            <a:ext cx="2507040" cy="951480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2611391" y="528056"/>
            <a:ext cx="6969218" cy="10572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000" b="1" dirty="0">
                <a:solidFill>
                  <a:srgbClr val="203864"/>
                </a:solidFill>
                <a:latin typeface="Calibri"/>
              </a:rPr>
              <a:t>Rich and Robust </a:t>
            </a:r>
            <a:r>
              <a:rPr lang="en-GB" sz="3000" b="1" dirty="0" smtClean="0">
                <a:solidFill>
                  <a:srgbClr val="203864"/>
                </a:solidFill>
                <a:latin typeface="Calibri"/>
              </a:rPr>
              <a:t>Bio-Inspired Locomotion</a:t>
            </a:r>
          </a:p>
          <a:p>
            <a:pPr algn="ctr">
              <a:lnSpc>
                <a:spcPct val="100000"/>
              </a:lnSpc>
            </a:pPr>
            <a:r>
              <a:rPr lang="en-GB" sz="3000" b="1" dirty="0" smtClean="0">
                <a:solidFill>
                  <a:srgbClr val="203864"/>
                </a:solidFill>
                <a:latin typeface="Calibri"/>
              </a:rPr>
              <a:t>Control </a:t>
            </a:r>
            <a:r>
              <a:rPr lang="en-GB" sz="3000" b="1" dirty="0">
                <a:solidFill>
                  <a:srgbClr val="203864"/>
                </a:solidFill>
                <a:latin typeface="Calibri"/>
              </a:rPr>
              <a:t>for Humanoid </a:t>
            </a:r>
            <a:r>
              <a:rPr lang="en-GB" sz="3000" b="1" dirty="0" smtClean="0">
                <a:solidFill>
                  <a:srgbClr val="203864"/>
                </a:solidFill>
                <a:latin typeface="Calibri"/>
              </a:rPr>
              <a:t>Robots</a:t>
            </a:r>
            <a:endParaRPr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77" y="2221961"/>
            <a:ext cx="4995349" cy="2747168"/>
          </a:xfrm>
          <a:prstGeom prst="rect">
            <a:avLst/>
          </a:prstGeom>
        </p:spPr>
      </p:pic>
      <p:sp>
        <p:nvSpPr>
          <p:cNvPr id="8" name="CustomShape 2"/>
          <p:cNvSpPr/>
          <p:nvPr/>
        </p:nvSpPr>
        <p:spPr>
          <a:xfrm>
            <a:off x="6830819" y="1939408"/>
            <a:ext cx="3906017" cy="6692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ZA" sz="2000" dirty="0" smtClean="0">
                <a:solidFill>
                  <a:srgbClr val="C00000"/>
                </a:solidFill>
                <a:latin typeface="Calibri"/>
              </a:rPr>
              <a:t>Ph.D. thesis – Public </a:t>
            </a:r>
            <a:r>
              <a:rPr lang="en-ZA" sz="2000" dirty="0" err="1" smtClean="0">
                <a:solidFill>
                  <a:srgbClr val="C00000"/>
                </a:solidFill>
                <a:latin typeface="Calibri"/>
              </a:rPr>
              <a:t>defense</a:t>
            </a:r>
            <a:endParaRPr lang="en-ZA" sz="2000" dirty="0" smtClean="0">
              <a:solidFill>
                <a:srgbClr val="C00000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ZA" sz="2000" b="1" dirty="0" smtClean="0">
                <a:solidFill>
                  <a:srgbClr val="C00000"/>
                </a:solidFill>
                <a:latin typeface="Calibri"/>
              </a:rPr>
              <a:t>Nicolas </a:t>
            </a:r>
            <a:r>
              <a:rPr lang="en-ZA" sz="2000" b="1" dirty="0">
                <a:solidFill>
                  <a:srgbClr val="C00000"/>
                </a:solidFill>
                <a:latin typeface="Calibri"/>
              </a:rPr>
              <a:t>Van der </a:t>
            </a:r>
            <a:r>
              <a:rPr lang="en-ZA" sz="2000" b="1" dirty="0" smtClean="0">
                <a:solidFill>
                  <a:srgbClr val="C00000"/>
                </a:solidFill>
                <a:latin typeface="Calibri"/>
              </a:rPr>
              <a:t>Noot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04166"/>
              </p:ext>
            </p:extLst>
          </p:nvPr>
        </p:nvGraphicFramePr>
        <p:xfrm>
          <a:off x="6704584" y="2962760"/>
          <a:ext cx="4158488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4280">
                  <a:extLst>
                    <a:ext uri="{9D8B030D-6E8A-4147-A177-3AD203B41FA5}">
                      <a16:colId xmlns:a16="http://schemas.microsoft.com/office/drawing/2014/main" val="3628437677"/>
                    </a:ext>
                  </a:extLst>
                </a:gridCol>
                <a:gridCol w="1664208">
                  <a:extLst>
                    <a:ext uri="{9D8B030D-6E8A-4147-A177-3AD203B41FA5}">
                      <a16:colId xmlns:a16="http://schemas.microsoft.com/office/drawing/2014/main" val="2912106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Prof </a:t>
                      </a:r>
                      <a:r>
                        <a:rPr lang="en-GB" sz="1800" dirty="0" err="1" smtClean="0">
                          <a:solidFill>
                            <a:srgbClr val="C00000"/>
                          </a:solidFill>
                        </a:rPr>
                        <a:t>Kamiar</a:t>
                      </a:r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1800" dirty="0" err="1" smtClean="0">
                          <a:solidFill>
                            <a:srgbClr val="C00000"/>
                          </a:solidFill>
                        </a:rPr>
                        <a:t>Aminian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president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2201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Prof Renaud </a:t>
                      </a:r>
                      <a:r>
                        <a:rPr lang="en-GB" sz="1800" dirty="0" err="1" smtClean="0">
                          <a:solidFill>
                            <a:srgbClr val="C00000"/>
                          </a:solidFill>
                        </a:rPr>
                        <a:t>Ronsse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thesis director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132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Prof Auke Jan </a:t>
                      </a:r>
                      <a:r>
                        <a:rPr lang="en-GB" sz="1800" dirty="0" err="1" smtClean="0">
                          <a:solidFill>
                            <a:srgbClr val="C00000"/>
                          </a:solidFill>
                        </a:rPr>
                        <a:t>Ijspeert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thesis director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295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Prof Paul </a:t>
                      </a:r>
                      <a:r>
                        <a:rPr lang="en-GB" sz="1800" dirty="0" err="1" smtClean="0">
                          <a:solidFill>
                            <a:srgbClr val="C00000"/>
                          </a:solidFill>
                        </a:rPr>
                        <a:t>Fisette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examiner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8308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Prof </a:t>
                      </a:r>
                      <a:r>
                        <a:rPr lang="en-GB" sz="1800" dirty="0" err="1" smtClean="0">
                          <a:solidFill>
                            <a:srgbClr val="C00000"/>
                          </a:solidFill>
                        </a:rPr>
                        <a:t>Hartmut</a:t>
                      </a:r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 Geyer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examiner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4479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Prof </a:t>
                      </a:r>
                      <a:r>
                        <a:rPr lang="en-GB" sz="1800" dirty="0" err="1" smtClean="0">
                          <a:solidFill>
                            <a:srgbClr val="C00000"/>
                          </a:solidFill>
                        </a:rPr>
                        <a:t>Silvestro</a:t>
                      </a:r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GB" sz="1800" dirty="0" err="1" smtClean="0">
                          <a:solidFill>
                            <a:srgbClr val="C00000"/>
                          </a:solidFill>
                        </a:rPr>
                        <a:t>Micera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C00000"/>
                          </a:solidFill>
                        </a:rPr>
                        <a:t>examiner</a:t>
                      </a:r>
                      <a:endParaRPr lang="en-GB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1825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76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Neuromuscular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Experimental 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Adaptation </a:t>
            </a:r>
            <a:r>
              <a:rPr lang="en-US" sz="2400" dirty="0"/>
              <a:t>to different </a:t>
            </a:r>
            <a:r>
              <a:rPr lang="en-US" sz="2400" dirty="0" smtClean="0"/>
              <a:t>robots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6786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Robustness: blind walking on irregular ground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098" y="1216690"/>
            <a:ext cx="4965503" cy="46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0" y="2088232"/>
            <a:ext cx="4115259" cy="26447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4376" y="5081049"/>
            <a:ext cx="28066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/>
              <a:t>ground description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9673096" y="3046003"/>
            <a:ext cx="26570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err="1" smtClean="0"/>
              <a:t>traveled</a:t>
            </a:r>
            <a:r>
              <a:rPr lang="en-GB" sz="2200" b="1" dirty="0" smtClean="0"/>
              <a:t> distance (m)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514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64000"/>
            <a:ext cx="9640800" cy="54229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Blind </a:t>
            </a:r>
            <a:r>
              <a:rPr lang="en-GB" dirty="0"/>
              <a:t>walking on irregular </a:t>
            </a:r>
            <a:r>
              <a:rPr lang="en-GB" dirty="0" smtClean="0"/>
              <a:t>ground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34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Full 3D control</a:t>
            </a:r>
            <a:endParaRPr lang="en-GB" dirty="0"/>
          </a:p>
        </p:txBody>
      </p:sp>
      <p:sp>
        <p:nvSpPr>
          <p:cNvPr id="3" name="CustomShape 7"/>
          <p:cNvSpPr/>
          <p:nvPr/>
        </p:nvSpPr>
        <p:spPr>
          <a:xfrm>
            <a:off x="550053" y="952067"/>
            <a:ext cx="4828090" cy="13137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New virtual </a:t>
            </a:r>
            <a:r>
              <a:rPr lang="en-GB" sz="2200" b="1" dirty="0" smtClean="0">
                <a:solidFill>
                  <a:srgbClr val="C00000"/>
                </a:solidFill>
                <a:latin typeface="Calibri"/>
              </a:rPr>
              <a:t>muscles</a:t>
            </a: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(in all the planes)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5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New </a:t>
            </a:r>
            <a:r>
              <a:rPr lang="en-GB" sz="2200" b="1" dirty="0">
                <a:solidFill>
                  <a:srgbClr val="C00000"/>
                </a:solidFill>
                <a:latin typeface="Calibri"/>
              </a:rPr>
              <a:t>reflex</a:t>
            </a:r>
            <a:r>
              <a:rPr lang="en-GB" sz="2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signals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5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200" b="1" dirty="0" smtClean="0">
                <a:solidFill>
                  <a:srgbClr val="C00000"/>
                </a:solidFill>
                <a:latin typeface="Calibri"/>
              </a:rPr>
              <a:t>CPG</a:t>
            </a: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structure incremented</a:t>
            </a:r>
            <a:endParaRPr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20" y="2427783"/>
            <a:ext cx="3097352" cy="3263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5653" y="5849282"/>
            <a:ext cx="148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</a:t>
            </a:r>
            <a:r>
              <a:rPr lang="en-GB" b="1" dirty="0" smtClean="0"/>
              <a:t>agittal plane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55967" y="5849282"/>
            <a:ext cx="141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</a:t>
            </a:r>
            <a:r>
              <a:rPr lang="en-GB" b="1" dirty="0" smtClean="0"/>
              <a:t>ateral plane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617247" y="5849282"/>
            <a:ext cx="178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</a:t>
            </a:r>
            <a:r>
              <a:rPr lang="en-GB" b="1" dirty="0" smtClean="0"/>
              <a:t>ransverse plane</a:t>
            </a:r>
            <a:endParaRPr lang="en-GB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88" y="2450936"/>
            <a:ext cx="3098112" cy="3262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57" y="2427783"/>
            <a:ext cx="2481912" cy="3186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" y="2341976"/>
            <a:ext cx="3140619" cy="3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Heading control: speed parameters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69" y="1041930"/>
            <a:ext cx="7954378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4" y="3733678"/>
            <a:ext cx="2821304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87" y="3733678"/>
            <a:ext cx="3128524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25" y="3733678"/>
            <a:ext cx="2914190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469" y="3733678"/>
            <a:ext cx="269852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Walking curvature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0" y="1538345"/>
            <a:ext cx="6247298" cy="41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41" y="1448345"/>
            <a:ext cx="543876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9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Steering characteristics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92" y="975088"/>
            <a:ext cx="7633617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Steering robustness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28" y="982703"/>
            <a:ext cx="7518545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Footprints during steering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09" y="990600"/>
            <a:ext cx="7736182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64000"/>
            <a:ext cx="9640800" cy="54229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Robotran: real-time features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097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OpenGL features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88" y="803776"/>
            <a:ext cx="10446224" cy="28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"/>
          <a:stretch/>
        </p:blipFill>
        <p:spPr>
          <a:xfrm>
            <a:off x="900705" y="3703319"/>
            <a:ext cx="10390590" cy="26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0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Muscle-based control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3807143" cy="54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1" y="900000"/>
            <a:ext cx="3807143" cy="54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0"/>
            <a:ext cx="3807143" cy="54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6" t="13654" r="17680" b="13097"/>
          <a:stretch/>
        </p:blipFill>
        <p:spPr>
          <a:xfrm>
            <a:off x="6065133" y="1053295"/>
            <a:ext cx="4444680" cy="50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Primitive shapes contact model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2" y="978741"/>
            <a:ext cx="3400552" cy="25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95" y="3656825"/>
            <a:ext cx="3648225" cy="25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61" y="1197539"/>
            <a:ext cx="7539682" cy="488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7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41" y="3692325"/>
            <a:ext cx="4499040" cy="2530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41" y="937548"/>
            <a:ext cx="4499040" cy="2530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03" y="937549"/>
            <a:ext cx="4499040" cy="2530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03" y="3692325"/>
            <a:ext cx="4499040" cy="253071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LMECA 2732 (UCL) &amp; MICRO-452 (EPFL) courses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0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Zero-moment point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51" y="948842"/>
            <a:ext cx="5228109" cy="234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1808652"/>
            <a:ext cx="5385475" cy="3582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80" y="3559270"/>
            <a:ext cx="4705714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Zero-moment point computation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45" y="1009364"/>
            <a:ext cx="7117511" cy="51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Zero-moment point: recursion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75" y="975118"/>
            <a:ext cx="658205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Zero-moment point results: 2D walking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862" y="949834"/>
            <a:ext cx="6605193" cy="259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486" y="3729812"/>
            <a:ext cx="6216154" cy="259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686" y="1899591"/>
            <a:ext cx="2759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No foot information,</a:t>
            </a:r>
          </a:p>
          <a:p>
            <a:r>
              <a:rPr lang="en-GB" sz="2000" b="1" dirty="0" smtClean="0"/>
              <a:t>no post-process filtering</a:t>
            </a:r>
            <a:endParaRPr lang="en-GB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0685" y="4679569"/>
            <a:ext cx="2990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Foot orientation provided,</a:t>
            </a:r>
          </a:p>
          <a:p>
            <a:r>
              <a:rPr lang="en-GB" sz="2000" b="1" dirty="0" smtClean="0"/>
              <a:t>no post-process filtering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32577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Zero-moment point results: </a:t>
            </a:r>
            <a:r>
              <a:rPr lang="en-GB" dirty="0" smtClean="0"/>
              <a:t>3D walking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75" y="945610"/>
            <a:ext cx="6674312" cy="25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74" y="3736189"/>
            <a:ext cx="6605193" cy="259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282" y="1899591"/>
            <a:ext cx="2990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Foot orientation provided,</a:t>
            </a:r>
          </a:p>
          <a:p>
            <a:r>
              <a:rPr lang="en-GB" sz="2000" b="1" dirty="0" smtClean="0"/>
              <a:t>no post-process filtering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3281" y="4639647"/>
            <a:ext cx="2990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Foot orientation provided,</a:t>
            </a:r>
          </a:p>
          <a:p>
            <a:r>
              <a:rPr lang="en-GB" sz="2000" b="1" dirty="0" smtClean="0"/>
              <a:t>100 </a:t>
            </a:r>
            <a:r>
              <a:rPr lang="en-GB" sz="2000" b="1" dirty="0" err="1" smtClean="0"/>
              <a:t>ms</a:t>
            </a:r>
            <a:r>
              <a:rPr lang="en-GB" sz="2000" b="1" dirty="0" smtClean="0"/>
              <a:t> running-average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5892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General control framework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00" y="864000"/>
            <a:ext cx="10682387" cy="54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00" y="864000"/>
            <a:ext cx="10682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Reflex-based control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05" y="987825"/>
            <a:ext cx="6085841" cy="5182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736" y="2178879"/>
            <a:ext cx="42739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The biped is equipped with virtual </a:t>
            </a:r>
            <a:r>
              <a:rPr lang="en-GB" sz="2200" b="1" dirty="0" smtClean="0">
                <a:solidFill>
                  <a:srgbClr val="C00000"/>
                </a:solidFill>
              </a:rPr>
              <a:t>Hill-type muscles</a:t>
            </a:r>
            <a:r>
              <a:rPr lang="en-GB" sz="2200" dirty="0" smtClean="0"/>
              <a:t> in each leg.</a:t>
            </a:r>
          </a:p>
          <a:p>
            <a:endParaRPr lang="en-GB" sz="2200" dirty="0" smtClean="0"/>
          </a:p>
          <a:p>
            <a:r>
              <a:rPr lang="en-GB" sz="2200" dirty="0" smtClean="0"/>
              <a:t>Stimulation signals are computed based on </a:t>
            </a:r>
            <a:r>
              <a:rPr lang="en-GB" sz="2200" b="1" dirty="0" smtClean="0">
                <a:solidFill>
                  <a:srgbClr val="C00000"/>
                </a:solidFill>
              </a:rPr>
              <a:t>reflex rules</a:t>
            </a:r>
            <a:r>
              <a:rPr lang="en-GB" sz="2200" dirty="0" smtClean="0"/>
              <a:t>.</a:t>
            </a:r>
          </a:p>
          <a:p>
            <a:endParaRPr lang="en-GB" sz="2200" dirty="0" smtClean="0"/>
          </a:p>
          <a:p>
            <a:r>
              <a:rPr lang="en-GB" sz="2200" dirty="0" smtClean="0"/>
              <a:t>These rules are adapted from [Geyer </a:t>
            </a:r>
            <a:r>
              <a:rPr lang="en-GB" sz="2200" dirty="0"/>
              <a:t>and </a:t>
            </a:r>
            <a:r>
              <a:rPr lang="en-GB" sz="2200" dirty="0" smtClean="0"/>
              <a:t>Herr</a:t>
            </a:r>
            <a:r>
              <a:rPr lang="en-GB" sz="2200" dirty="0"/>
              <a:t>, 2010</a:t>
            </a:r>
            <a:r>
              <a:rPr lang="en-GB" sz="2200" dirty="0" smtClean="0"/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21023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General control framework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00" y="864000"/>
            <a:ext cx="10682387" cy="54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00" y="864000"/>
            <a:ext cx="10682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0" r="23189" b="7203"/>
          <a:stretch/>
        </p:blipFill>
        <p:spPr>
          <a:xfrm>
            <a:off x="8500257" y="3527482"/>
            <a:ext cx="2966319" cy="2827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6" r="22848"/>
          <a:stretch/>
        </p:blipFill>
        <p:spPr>
          <a:xfrm>
            <a:off x="8494583" y="630997"/>
            <a:ext cx="2990281" cy="30568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Particle </a:t>
            </a:r>
            <a:r>
              <a:rPr lang="en-GB" dirty="0"/>
              <a:t>S</a:t>
            </a:r>
            <a:r>
              <a:rPr lang="en-GB" dirty="0" smtClean="0"/>
              <a:t>warm Optimization (PSO)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8445" r="5307" b="4754"/>
          <a:stretch/>
        </p:blipFill>
        <p:spPr>
          <a:xfrm>
            <a:off x="5093326" y="3791415"/>
            <a:ext cx="3294743" cy="2656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4" t="10741" r="8153" b="4829"/>
          <a:stretch/>
        </p:blipFill>
        <p:spPr>
          <a:xfrm>
            <a:off x="5093326" y="974790"/>
            <a:ext cx="3193143" cy="2583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8374" y="4405085"/>
                <a:ext cx="4450321" cy="7856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sSubSup>
                            <m:sSubSup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</a:rPr>
                            <m:t>𝐜𝐨𝐬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74" y="4405085"/>
                <a:ext cx="4450321" cy="785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622236" y="5327826"/>
            <a:ext cx="198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(</a:t>
            </a:r>
            <a:r>
              <a:rPr lang="en-GB" i="1" dirty="0" err="1" smtClean="0"/>
              <a:t>Rastrigin</a:t>
            </a:r>
            <a:r>
              <a:rPr lang="en-GB" i="1" dirty="0" smtClean="0"/>
              <a:t> function)</a:t>
            </a:r>
            <a:endParaRPr lang="en-GB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513901" y="2273613"/>
                <a:ext cx="2299604" cy="3871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901" y="2273613"/>
                <a:ext cx="2299604" cy="387157"/>
              </a:xfrm>
              <a:prstGeom prst="rect">
                <a:avLst/>
              </a:prstGeom>
              <a:blipFill>
                <a:blip r:embed="rId11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787031" y="2832192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(Sphere function)</a:t>
            </a:r>
            <a:endParaRPr lang="en-GB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35488" y="1161701"/>
                <a:ext cx="465127" cy="46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GB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488" y="1161701"/>
                <a:ext cx="465127" cy="46519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776708" y="1209631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minimizing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68812" y="1261760"/>
                <a:ext cx="948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812" y="1261760"/>
                <a:ext cx="948849" cy="276999"/>
              </a:xfrm>
              <a:prstGeom prst="rect">
                <a:avLst/>
              </a:prstGeom>
              <a:blipFill>
                <a:blip r:embed="rId13"/>
                <a:stretch>
                  <a:fillRect l="-8333" t="-2222" r="-8974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1088571" y="1059544"/>
            <a:ext cx="3048000" cy="654523"/>
          </a:xfrm>
          <a:prstGeom prst="rect">
            <a:avLst/>
          </a:prstGeom>
          <a:noFill/>
          <a:ln w="28575">
            <a:solidFill>
              <a:srgbClr val="374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638800" y="3201524"/>
                <a:ext cx="296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3201524"/>
                <a:ext cx="296491" cy="276999"/>
              </a:xfrm>
              <a:prstGeom prst="rect">
                <a:avLst/>
              </a:prstGeom>
              <a:blipFill>
                <a:blip r:embed="rId14"/>
                <a:stretch>
                  <a:fillRect l="-12245" r="-8163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638799" y="6024551"/>
                <a:ext cx="296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799" y="6024551"/>
                <a:ext cx="296491" cy="276999"/>
              </a:xfrm>
              <a:prstGeom prst="rect">
                <a:avLst/>
              </a:prstGeom>
              <a:blipFill>
                <a:blip r:embed="rId15"/>
                <a:stretch>
                  <a:fillRect l="-12245" r="-8163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932064" y="3524877"/>
                <a:ext cx="296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2064" y="3524877"/>
                <a:ext cx="296491" cy="276999"/>
              </a:xfrm>
              <a:prstGeom prst="rect">
                <a:avLst/>
              </a:prstGeom>
              <a:blipFill>
                <a:blip r:embed="rId16"/>
                <a:stretch>
                  <a:fillRect l="-12245" r="-8163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12298" y="617721"/>
                <a:ext cx="296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298" y="617721"/>
                <a:ext cx="296491" cy="276999"/>
              </a:xfrm>
              <a:prstGeom prst="rect">
                <a:avLst/>
              </a:prstGeom>
              <a:blipFill>
                <a:blip r:embed="rId17"/>
                <a:stretch>
                  <a:fillRect l="-12245" r="-8163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474122" y="2025470"/>
                <a:ext cx="296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122" y="2025470"/>
                <a:ext cx="296491" cy="276999"/>
              </a:xfrm>
              <a:prstGeom prst="rect">
                <a:avLst/>
              </a:prstGeom>
              <a:blipFill>
                <a:blip r:embed="rId18"/>
                <a:stretch>
                  <a:fillRect l="-12245" r="-8163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26314" y="4886393"/>
                <a:ext cx="296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6314" y="4886393"/>
                <a:ext cx="296491" cy="276999"/>
              </a:xfrm>
              <a:prstGeom prst="rect">
                <a:avLst/>
              </a:prstGeom>
              <a:blipFill>
                <a:blip r:embed="rId19"/>
                <a:stretch>
                  <a:fillRect l="-12500" r="-10417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154220" y="2924287"/>
                <a:ext cx="296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220" y="2924287"/>
                <a:ext cx="296491" cy="276999"/>
              </a:xfrm>
              <a:prstGeom prst="rect">
                <a:avLst/>
              </a:prstGeom>
              <a:blipFill>
                <a:blip r:embed="rId20"/>
                <a:stretch>
                  <a:fillRect l="-12500" r="-10417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154220" y="5769728"/>
                <a:ext cx="2964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220" y="5769728"/>
                <a:ext cx="296491" cy="276999"/>
              </a:xfrm>
              <a:prstGeom prst="rect">
                <a:avLst/>
              </a:prstGeom>
              <a:blipFill>
                <a:blip r:embed="rId21"/>
                <a:stretch>
                  <a:fillRect l="-12500" r="-10417" b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153723" y="821160"/>
                <a:ext cx="1132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723" y="821160"/>
                <a:ext cx="1132746" cy="369332"/>
              </a:xfrm>
              <a:prstGeom prst="rect">
                <a:avLst/>
              </a:prstGeom>
              <a:blipFill>
                <a:blip r:embed="rId2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153723" y="3687847"/>
                <a:ext cx="1132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723" y="3687847"/>
                <a:ext cx="1132746" cy="369332"/>
              </a:xfrm>
              <a:prstGeom prst="rect">
                <a:avLst/>
              </a:prstGeom>
              <a:blipFill>
                <a:blip r:embed="rId2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 flipV="1">
            <a:off x="6353175" y="2636044"/>
            <a:ext cx="592931" cy="565242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6946106" y="2636044"/>
            <a:ext cx="250032" cy="73819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946106" y="2025470"/>
            <a:ext cx="0" cy="610574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6240721" y="3235229"/>
            <a:ext cx="199139" cy="19913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7142789" y="2726834"/>
            <a:ext cx="199139" cy="19913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Connector 42"/>
          <p:cNvCxnSpPr/>
          <p:nvPr/>
        </p:nvCxnSpPr>
        <p:spPr>
          <a:xfrm>
            <a:off x="6946106" y="2369787"/>
            <a:ext cx="0" cy="25538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6917976" y="2002636"/>
            <a:ext cx="51943" cy="51943"/>
          </a:xfrm>
          <a:prstGeom prst="ellips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5931459" y="1726476"/>
                <a:ext cx="109818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GB" sz="1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1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GB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459" y="1726476"/>
                <a:ext cx="1098185" cy="307777"/>
              </a:xfrm>
              <a:prstGeom prst="rect">
                <a:avLst/>
              </a:prstGeom>
              <a:blipFill>
                <a:blip r:embed="rId2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/>
          <p:cNvSpPr/>
          <p:nvPr/>
        </p:nvSpPr>
        <p:spPr>
          <a:xfrm>
            <a:off x="5839643" y="3109468"/>
            <a:ext cx="199139" cy="19913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6945632" y="2943444"/>
            <a:ext cx="199139" cy="19913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 flipH="1" flipV="1">
            <a:off x="6353174" y="2720739"/>
            <a:ext cx="670315" cy="197927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948736" y="2718358"/>
            <a:ext cx="413962" cy="35385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6336727" y="2692565"/>
            <a:ext cx="51943" cy="51943"/>
          </a:xfrm>
          <a:prstGeom prst="ellips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5310735" y="2474372"/>
                <a:ext cx="109818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GB" sz="1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GB" sz="1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n-GB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735" y="2474372"/>
                <a:ext cx="1098186" cy="307777"/>
              </a:xfrm>
              <a:prstGeom prst="rect">
                <a:avLst/>
              </a:prstGeom>
              <a:blipFill>
                <a:blip r:embed="rId2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63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41" grpId="0" animBg="1"/>
      <p:bldP spid="41" grpId="1" animBg="1"/>
      <p:bldP spid="42" grpId="0" animBg="1"/>
      <p:bldP spid="42" grpId="1" animBg="1"/>
      <p:bldP spid="46" grpId="0" animBg="1"/>
      <p:bldP spid="46" grpId="1" animBg="1"/>
      <p:bldP spid="47" grpId="0"/>
      <p:bldP spid="47" grpId="1"/>
      <p:bldP spid="48" grpId="0" animBg="1"/>
      <p:bldP spid="48" grpId="1" animBg="1"/>
      <p:bldP spid="49" grpId="0" animBg="1"/>
      <p:bldP spid="49" grpId="1" animBg="1"/>
      <p:bldP spid="56" grpId="0" animBg="1"/>
      <p:bldP spid="56" grpId="1" animBg="1"/>
      <p:bldP spid="57" grpId="0"/>
      <p:bldP spid="5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77971" y="1053561"/>
            <a:ext cx="2442258" cy="1180617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Particle Swarm Optimization (PSO</a:t>
            </a:r>
            <a:r>
              <a:rPr lang="en-GB" dirty="0" smtClean="0"/>
              <a:t>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28492" y="1282102"/>
                <a:ext cx="722762" cy="7235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492" y="1282102"/>
                <a:ext cx="722762" cy="7235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62616" y="1428425"/>
                <a:ext cx="14729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616" y="1428425"/>
                <a:ext cx="147296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20355" y="4333028"/>
                <a:ext cx="2266069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800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b="1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𝒓𝒆𝒇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800" b="1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𝑮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latin typeface="Cambria Math" panose="02040503050406030204" pitchFamily="18" charset="0"/>
                                      </a:rPr>
                                      <m:t>𝑺𝑶𝑳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55" y="4333028"/>
                <a:ext cx="2266069" cy="13694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946946" y="1382257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/>
              <a:t>fitness</a:t>
            </a:r>
            <a:endParaRPr lang="en-GB" sz="2800" b="1" i="1" dirty="0"/>
          </a:p>
        </p:txBody>
      </p:sp>
      <p:sp>
        <p:nvSpPr>
          <p:cNvPr id="8" name="Right Arrow 7"/>
          <p:cNvSpPr/>
          <p:nvPr/>
        </p:nvSpPr>
        <p:spPr>
          <a:xfrm>
            <a:off x="3245464" y="1536145"/>
            <a:ext cx="775689" cy="2154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6977047" y="1536145"/>
            <a:ext cx="775689" cy="2154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4277971" y="3720920"/>
            <a:ext cx="2442258" cy="23925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946946" y="4661724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/>
              <a:t>fitness</a:t>
            </a:r>
            <a:endParaRPr lang="en-GB" sz="2800" b="1" i="1" dirty="0"/>
          </a:p>
        </p:txBody>
      </p:sp>
      <p:sp>
        <p:nvSpPr>
          <p:cNvPr id="12" name="Right Arrow 11"/>
          <p:cNvSpPr/>
          <p:nvPr/>
        </p:nvSpPr>
        <p:spPr>
          <a:xfrm>
            <a:off x="3245464" y="4815612"/>
            <a:ext cx="775689" cy="2154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6977047" y="4815612"/>
            <a:ext cx="775689" cy="21544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637571" y="3830313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simulation</a:t>
            </a:r>
            <a:endParaRPr lang="en-GB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257503" y="4457238"/>
                <a:ext cx="2131994" cy="98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sz="2400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  <m:r>
                                  <a:rPr lang="en-GB" sz="2400" b="1" i="1" smtClean="0">
                                    <a:latin typeface="Cambria Math" panose="02040503050406030204" pitchFamily="18" charset="0"/>
                                  </a:rPr>
                                  <m:t>𝒐𝒃𝒖𝒔𝒕𝒏𝒆𝒔𝒔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1" i="1" smtClean="0">
                                    <a:latin typeface="Cambria Math" panose="02040503050406030204" pitchFamily="18" charset="0"/>
                                  </a:rPr>
                                  <m:t>𝒔𝒑𝒆𝒆𝒅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sz="2400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503" y="4457238"/>
                <a:ext cx="2131994" cy="9818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75" y="4380113"/>
            <a:ext cx="902409" cy="164154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4529633" y="2561138"/>
            <a:ext cx="1938932" cy="7439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5107805" y="2671489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PSO</a:t>
            </a:r>
            <a:endParaRPr lang="en-GB" sz="2800" b="1" dirty="0"/>
          </a:p>
        </p:txBody>
      </p:sp>
      <p:sp>
        <p:nvSpPr>
          <p:cNvPr id="24" name="Bent Arrow 23"/>
          <p:cNvSpPr/>
          <p:nvPr/>
        </p:nvSpPr>
        <p:spPr>
          <a:xfrm rot="10800000">
            <a:off x="6720229" y="1963048"/>
            <a:ext cx="1839570" cy="938768"/>
          </a:xfrm>
          <a:prstGeom prst="bentArrow">
            <a:avLst>
              <a:gd name="adj1" fmla="val 7115"/>
              <a:gd name="adj2" fmla="val 10011"/>
              <a:gd name="adj3" fmla="val 15387"/>
              <a:gd name="adj4" fmla="val 43750"/>
            </a:avLst>
          </a:prstGeom>
          <a:solidFill>
            <a:srgbClr val="37456B"/>
          </a:solidFill>
          <a:ln>
            <a:solidFill>
              <a:srgbClr val="374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Bent Arrow 24"/>
          <p:cNvSpPr/>
          <p:nvPr/>
        </p:nvSpPr>
        <p:spPr>
          <a:xfrm rot="16200000">
            <a:off x="3125041" y="1690419"/>
            <a:ext cx="609172" cy="1696690"/>
          </a:xfrm>
          <a:prstGeom prst="bentArrow">
            <a:avLst>
              <a:gd name="adj1" fmla="val 9623"/>
              <a:gd name="adj2" fmla="val 14495"/>
              <a:gd name="adj3" fmla="val 18943"/>
              <a:gd name="adj4" fmla="val 43750"/>
            </a:avLst>
          </a:prstGeom>
          <a:solidFill>
            <a:srgbClr val="37456B"/>
          </a:solidFill>
          <a:ln>
            <a:solidFill>
              <a:srgbClr val="374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6" name="Bent Arrow 25"/>
          <p:cNvSpPr/>
          <p:nvPr/>
        </p:nvSpPr>
        <p:spPr>
          <a:xfrm rot="10800000" flipV="1">
            <a:off x="6734568" y="3035754"/>
            <a:ext cx="1839570" cy="1625969"/>
          </a:xfrm>
          <a:prstGeom prst="bentArrow">
            <a:avLst>
              <a:gd name="adj1" fmla="val 3308"/>
              <a:gd name="adj2" fmla="val 6096"/>
              <a:gd name="adj3" fmla="val 7557"/>
              <a:gd name="adj4" fmla="val 43750"/>
            </a:avLst>
          </a:prstGeom>
          <a:solidFill>
            <a:srgbClr val="37456B"/>
          </a:solidFill>
          <a:ln>
            <a:solidFill>
              <a:srgbClr val="374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Bent Arrow 26"/>
          <p:cNvSpPr/>
          <p:nvPr/>
        </p:nvSpPr>
        <p:spPr>
          <a:xfrm rot="5400000" flipV="1">
            <a:off x="2735065" y="2739089"/>
            <a:ext cx="1231900" cy="1825230"/>
          </a:xfrm>
          <a:prstGeom prst="bentArrow">
            <a:avLst>
              <a:gd name="adj1" fmla="val 5499"/>
              <a:gd name="adj2" fmla="val 6991"/>
              <a:gd name="adj3" fmla="val 10969"/>
              <a:gd name="adj4" fmla="val 43750"/>
            </a:avLst>
          </a:prstGeom>
          <a:solidFill>
            <a:srgbClr val="37456B"/>
          </a:solidFill>
          <a:ln>
            <a:solidFill>
              <a:srgbClr val="374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79901" y="1055486"/>
            <a:ext cx="2442258" cy="118061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330422" y="1284027"/>
                <a:ext cx="722762" cy="7235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sz="2800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800" b="1" i="1" smtClean="0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800" b="1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GB" sz="2800" b="1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800" b="1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GB" sz="2800" b="1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422" y="1284027"/>
                <a:ext cx="722762" cy="7235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764546" y="1430350"/>
                <a:ext cx="14729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GB" sz="28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800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sz="28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2800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GB" sz="2800" b="1" i="1" smtClean="0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2800" b="1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546" y="1430350"/>
                <a:ext cx="1472967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7948876" y="1384182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 smtClean="0">
                <a:solidFill>
                  <a:schemeClr val="bg1">
                    <a:lumMod val="85000"/>
                  </a:schemeClr>
                </a:solidFill>
              </a:rPr>
              <a:t>fitness</a:t>
            </a:r>
            <a:endParaRPr lang="en-GB" sz="28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3247394" y="1538070"/>
            <a:ext cx="775689" cy="21544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ight Arrow 40"/>
          <p:cNvSpPr/>
          <p:nvPr/>
        </p:nvSpPr>
        <p:spPr>
          <a:xfrm>
            <a:off x="6978977" y="1538070"/>
            <a:ext cx="775689" cy="21544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Bent Arrow 41"/>
          <p:cNvSpPr/>
          <p:nvPr/>
        </p:nvSpPr>
        <p:spPr>
          <a:xfrm rot="10800000">
            <a:off x="6722159" y="1964973"/>
            <a:ext cx="1839570" cy="938768"/>
          </a:xfrm>
          <a:prstGeom prst="bentArrow">
            <a:avLst>
              <a:gd name="adj1" fmla="val 7115"/>
              <a:gd name="adj2" fmla="val 10011"/>
              <a:gd name="adj3" fmla="val 15387"/>
              <a:gd name="adj4" fmla="val 4375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3" name="Bent Arrow 42"/>
          <p:cNvSpPr/>
          <p:nvPr/>
        </p:nvSpPr>
        <p:spPr>
          <a:xfrm rot="16200000">
            <a:off x="3126971" y="1692344"/>
            <a:ext cx="609172" cy="1696690"/>
          </a:xfrm>
          <a:prstGeom prst="bentArrow">
            <a:avLst>
              <a:gd name="adj1" fmla="val 9623"/>
              <a:gd name="adj2" fmla="val 14495"/>
              <a:gd name="adj3" fmla="val 18943"/>
              <a:gd name="adj4" fmla="val 4375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/>
      <p:bldP spid="5" grpId="0"/>
      <p:bldP spid="6" grpId="0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8" grpId="0"/>
      <p:bldP spid="20" grpId="0"/>
      <p:bldP spid="24" grpId="0" animBg="1"/>
      <p:bldP spid="25" grpId="0" animBg="1"/>
      <p:bldP spid="26" grpId="0" animBg="1"/>
      <p:bldP spid="27" grpId="0" animBg="1"/>
      <p:bldP spid="36" grpId="0" animBg="1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41" y="864000"/>
            <a:ext cx="9642318" cy="542380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Learning through optimization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80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Neuromuscular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Experimental 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Adaptation </a:t>
            </a:r>
            <a:r>
              <a:rPr lang="en-US" sz="2400" dirty="0"/>
              <a:t>to different </a:t>
            </a:r>
            <a:r>
              <a:rPr lang="en-US" sz="2400" dirty="0" smtClean="0"/>
              <a:t>robots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7528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8" t="15190" r="25687" b="11730"/>
          <a:stretch/>
        </p:blipFill>
        <p:spPr>
          <a:xfrm>
            <a:off x="859226" y="925975"/>
            <a:ext cx="5474827" cy="501183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88720" y="163210"/>
            <a:ext cx="8385840" cy="428846"/>
          </a:xfrm>
        </p:spPr>
        <p:txBody>
          <a:bodyPr/>
          <a:lstStyle/>
          <a:p>
            <a:r>
              <a:rPr lang="en-GB" dirty="0" smtClean="0"/>
              <a:t>Optimized simulation gait for 2D scenarios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486573" y="4115230"/>
            <a:ext cx="3593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The </a:t>
            </a:r>
            <a:r>
              <a:rPr lang="en-GB" sz="2200" b="1" dirty="0" smtClean="0"/>
              <a:t>exact same controller </a:t>
            </a:r>
            <a:r>
              <a:rPr lang="en-GB" sz="2200" dirty="0" smtClean="0"/>
              <a:t>is ported to the real robot.</a:t>
            </a:r>
            <a:endParaRPr lang="en-GB" sz="2200" dirty="0"/>
          </a:p>
        </p:txBody>
      </p:sp>
      <p:sp>
        <p:nvSpPr>
          <p:cNvPr id="8" name="Right Arrow 7"/>
          <p:cNvSpPr/>
          <p:nvPr/>
        </p:nvSpPr>
        <p:spPr>
          <a:xfrm>
            <a:off x="7071002" y="4263492"/>
            <a:ext cx="348486" cy="16025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071002" y="1888545"/>
            <a:ext cx="42330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The reflex-based controller of [Geyer and Herr, 2010] is optimized in a </a:t>
            </a:r>
            <a:r>
              <a:rPr lang="en-GB" sz="2200" b="1" dirty="0" smtClean="0"/>
              <a:t>2D simulation environment</a:t>
            </a:r>
            <a:r>
              <a:rPr lang="en-GB" sz="2200" dirty="0" smtClean="0"/>
              <a:t>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53035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74" y="864000"/>
            <a:ext cx="8956126" cy="503782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Robots capable to adapt to our environment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660640" y="5986347"/>
            <a:ext cx="4142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GB" sz="1600" b="1" dirty="0" smtClean="0">
                <a:solidFill>
                  <a:schemeClr val="bg1">
                    <a:lumMod val="65000"/>
                  </a:schemeClr>
                </a:solidFill>
              </a:rPr>
              <a:t>Star Wars : Episode VII – The Force Awakens</a:t>
            </a:r>
            <a:endParaRPr lang="en-GB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4" t="33080" r="29747" b="10717"/>
          <a:stretch/>
        </p:blipFill>
        <p:spPr>
          <a:xfrm>
            <a:off x="8471555" y="2466759"/>
            <a:ext cx="3246348" cy="270935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Lateral balance – experimental setup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71933" y="1548707"/>
            <a:ext cx="33477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b="1" dirty="0" smtClean="0"/>
              <a:t>Lateral balance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constraints in simulation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upper-body control on the real robot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9494" y="4184059"/>
            <a:ext cx="2916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Help from a human operator</a:t>
            </a:r>
            <a:endParaRPr lang="en-GB" sz="2200" b="1" dirty="0"/>
          </a:p>
        </p:txBody>
      </p:sp>
      <p:sp>
        <p:nvSpPr>
          <p:cNvPr id="13" name="Right Arrow 12"/>
          <p:cNvSpPr/>
          <p:nvPr/>
        </p:nvSpPr>
        <p:spPr>
          <a:xfrm>
            <a:off x="556538" y="4331740"/>
            <a:ext cx="348486" cy="16025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471554" y="2466759"/>
            <a:ext cx="3246349" cy="270935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2200736"/>
            <a:ext cx="4315067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84320"/>
            <a:ext cx="9640800" cy="542137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Experimental validation on a treadmill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73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Simulation and experimental gaits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4" y="1092796"/>
            <a:ext cx="1440554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61" y="1092796"/>
            <a:ext cx="1440554" cy="21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23" y="1092796"/>
            <a:ext cx="1440554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77" y="1089346"/>
            <a:ext cx="1440554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324" y="1092796"/>
            <a:ext cx="1440554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1" y="3677507"/>
            <a:ext cx="1562033" cy="23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77" y="3677507"/>
            <a:ext cx="1562033" cy="23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84" y="3677507"/>
            <a:ext cx="1562033" cy="23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91" y="3677507"/>
            <a:ext cx="1562033" cy="23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98" y="3677507"/>
            <a:ext cx="1562033" cy="2340000"/>
          </a:xfrm>
          <a:prstGeom prst="rect">
            <a:avLst/>
          </a:prstGeom>
        </p:spPr>
      </p:pic>
      <p:sp>
        <p:nvSpPr>
          <p:cNvPr id="13" name="Donut 12"/>
          <p:cNvSpPr/>
          <p:nvPr/>
        </p:nvSpPr>
        <p:spPr>
          <a:xfrm>
            <a:off x="7940166" y="2117094"/>
            <a:ext cx="685800" cy="685800"/>
          </a:xfrm>
          <a:prstGeom prst="donut">
            <a:avLst>
              <a:gd name="adj" fmla="val 1223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Donut 13"/>
          <p:cNvSpPr/>
          <p:nvPr/>
        </p:nvSpPr>
        <p:spPr>
          <a:xfrm>
            <a:off x="7963316" y="4847507"/>
            <a:ext cx="553772" cy="553772"/>
          </a:xfrm>
          <a:prstGeom prst="donut">
            <a:avLst>
              <a:gd name="adj" fmla="val 1361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Donut 14"/>
          <p:cNvSpPr/>
          <p:nvPr/>
        </p:nvSpPr>
        <p:spPr>
          <a:xfrm>
            <a:off x="2978761" y="2723715"/>
            <a:ext cx="685800" cy="685800"/>
          </a:xfrm>
          <a:prstGeom prst="donut">
            <a:avLst>
              <a:gd name="adj" fmla="val 12234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2942354" y="5208172"/>
            <a:ext cx="553772" cy="553772"/>
          </a:xfrm>
          <a:prstGeom prst="donut">
            <a:avLst>
              <a:gd name="adj" fmla="val 1361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8285850" y="2032725"/>
            <a:ext cx="685800" cy="685800"/>
          </a:xfrm>
          <a:prstGeom prst="donut">
            <a:avLst>
              <a:gd name="adj" fmla="val 12234"/>
            </a:avLst>
          </a:prstGeom>
          <a:solidFill>
            <a:srgbClr val="C720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8294641" y="4706253"/>
            <a:ext cx="553772" cy="553772"/>
          </a:xfrm>
          <a:prstGeom prst="donut">
            <a:avLst>
              <a:gd name="adj" fmla="val 13610"/>
            </a:avLst>
          </a:prstGeom>
          <a:solidFill>
            <a:srgbClr val="C720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10889814" y="2723715"/>
            <a:ext cx="685800" cy="685800"/>
          </a:xfrm>
          <a:prstGeom prst="donut">
            <a:avLst>
              <a:gd name="adj" fmla="val 12234"/>
            </a:avLst>
          </a:prstGeom>
          <a:solidFill>
            <a:srgbClr val="C720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10665622" y="5221815"/>
            <a:ext cx="553772" cy="553772"/>
          </a:xfrm>
          <a:prstGeom prst="donut">
            <a:avLst>
              <a:gd name="adj" fmla="val 13610"/>
            </a:avLst>
          </a:prstGeom>
          <a:solidFill>
            <a:srgbClr val="C720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781848" y="2802894"/>
            <a:ext cx="1362566" cy="592807"/>
          </a:xfrm>
          <a:prstGeom prst="donut">
            <a:avLst>
              <a:gd name="adj" fmla="val 12234"/>
            </a:avLst>
          </a:prstGeom>
          <a:solidFill>
            <a:srgbClr val="C720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705625" y="5332313"/>
            <a:ext cx="957667" cy="443274"/>
          </a:xfrm>
          <a:prstGeom prst="donut">
            <a:avLst>
              <a:gd name="adj" fmla="val 13610"/>
            </a:avLst>
          </a:prstGeom>
          <a:solidFill>
            <a:srgbClr val="C720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8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Neuromuscular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Experimental validation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Adaptation to different robots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5964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Adaptation to different robots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 t="5793" r="19154" b="33273"/>
          <a:stretch/>
        </p:blipFill>
        <p:spPr>
          <a:xfrm>
            <a:off x="10041088" y="4104502"/>
            <a:ext cx="1520350" cy="180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41088" y="4106182"/>
            <a:ext cx="1520350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747929" y="5904502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Adrien De </a:t>
            </a:r>
            <a:r>
              <a:rPr lang="en-GB" sz="2000" dirty="0" err="1" smtClean="0"/>
              <a:t>Coninck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2546" r="62340"/>
          <a:stretch/>
        </p:blipFill>
        <p:spPr>
          <a:xfrm>
            <a:off x="7211197" y="1118964"/>
            <a:ext cx="2544081" cy="4434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83" y="1046480"/>
            <a:ext cx="2353844" cy="4527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57" y="1813919"/>
            <a:ext cx="1854424" cy="37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7" y="2290719"/>
            <a:ext cx="1903478" cy="32625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5658762"/>
            <a:ext cx="7290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NAO</a:t>
            </a:r>
            <a:endParaRPr lang="en-GB" sz="2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753360" y="5658761"/>
            <a:ext cx="11267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COMAN</a:t>
            </a:r>
            <a:endParaRPr lang="en-GB" sz="2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49899" y="5658761"/>
            <a:ext cx="15628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WALK-MAN</a:t>
            </a:r>
            <a:endParaRPr lang="en-GB" sz="2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29594" y="5658760"/>
            <a:ext cx="896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ATLAS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186242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64000"/>
            <a:ext cx="9640800" cy="54229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2D walking with different robots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52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/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Walking gaits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Running gaits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0831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Central pattern generator (CPG)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64" y="1796892"/>
            <a:ext cx="5057246" cy="4090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33" y="1008482"/>
            <a:ext cx="3605811" cy="50296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4732" y="1034360"/>
            <a:ext cx="1152000" cy="1152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124755" y="1906438"/>
            <a:ext cx="4956355" cy="5434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7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0" y="1237400"/>
            <a:ext cx="4310358" cy="466332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2D walking gaits</a:t>
            </a:r>
            <a:endParaRPr lang="en-GB" dirty="0"/>
          </a:p>
        </p:txBody>
      </p:sp>
      <p:sp>
        <p:nvSpPr>
          <p:cNvPr id="3" name="CustomShape 3"/>
          <p:cNvSpPr/>
          <p:nvPr/>
        </p:nvSpPr>
        <p:spPr>
          <a:xfrm>
            <a:off x="0" y="697680"/>
            <a:ext cx="8674560" cy="47880"/>
          </a:xfrm>
          <a:prstGeom prst="rect">
            <a:avLst/>
          </a:prstGeom>
          <a:solidFill>
            <a:srgbClr val="203864"/>
          </a:solidFill>
          <a:ln w="12600">
            <a:noFill/>
          </a:ln>
        </p:spPr>
      </p:sp>
      <p:sp>
        <p:nvSpPr>
          <p:cNvPr id="5" name="CustomShape 7"/>
          <p:cNvSpPr/>
          <p:nvPr/>
        </p:nvSpPr>
        <p:spPr>
          <a:xfrm>
            <a:off x="5828380" y="1283829"/>
            <a:ext cx="5550120" cy="45382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ZA" sz="2200" b="1" dirty="0">
                <a:solidFill>
                  <a:srgbClr val="000000"/>
                </a:solidFill>
                <a:latin typeface="Calibri"/>
              </a:rPr>
              <a:t>Combining reflexes with a </a:t>
            </a:r>
            <a:r>
              <a:rPr lang="en-ZA" sz="2200" b="1" dirty="0" smtClean="0">
                <a:solidFill>
                  <a:srgbClr val="000000"/>
                </a:solidFill>
                <a:latin typeface="Calibri"/>
              </a:rPr>
              <a:t>CPG</a:t>
            </a:r>
          </a:p>
          <a:p>
            <a:pPr>
              <a:lnSpc>
                <a:spcPct val="100000"/>
              </a:lnSpc>
            </a:pPr>
            <a:endParaRPr sz="5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 Proximal </a:t>
            </a:r>
            <a:r>
              <a:rPr lang="en-ZA" sz="2200" dirty="0">
                <a:solidFill>
                  <a:srgbClr val="000000"/>
                </a:solidFill>
                <a:latin typeface="Calibri"/>
              </a:rPr>
              <a:t>muscles mainly driven by </a:t>
            </a:r>
            <a:r>
              <a:rPr lang="en-ZA" sz="2200" dirty="0" smtClean="0">
                <a:solidFill>
                  <a:srgbClr val="C00000"/>
                </a:solidFill>
                <a:latin typeface="Calibri"/>
              </a:rPr>
              <a:t>CPG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sz="5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 Distal </a:t>
            </a:r>
            <a:r>
              <a:rPr lang="en-ZA" sz="2200" dirty="0">
                <a:solidFill>
                  <a:srgbClr val="000000"/>
                </a:solidFill>
                <a:latin typeface="Calibri"/>
              </a:rPr>
              <a:t>muscles mainly driven by </a:t>
            </a:r>
            <a:r>
              <a:rPr lang="en-ZA" sz="2200" dirty="0">
                <a:solidFill>
                  <a:srgbClr val="C00000"/>
                </a:solidFill>
                <a:latin typeface="Calibri"/>
              </a:rPr>
              <a:t>reflexes</a:t>
            </a:r>
            <a:endParaRPr sz="2200" dirty="0"/>
          </a:p>
          <a:p>
            <a:pPr>
              <a:lnSpc>
                <a:spcPct val="100000"/>
              </a:lnSpc>
            </a:pPr>
            <a:endParaRPr sz="1500" dirty="0"/>
          </a:p>
          <a:p>
            <a:pPr>
              <a:lnSpc>
                <a:spcPct val="100000"/>
              </a:lnSpc>
            </a:pPr>
            <a:r>
              <a:rPr lang="en-GB" sz="2200" b="1" dirty="0" smtClean="0">
                <a:solidFill>
                  <a:srgbClr val="000000"/>
                </a:solidFill>
              </a:rPr>
              <a:t>High-level parameters adapted as linear functions of the target speed</a:t>
            </a:r>
          </a:p>
          <a:p>
            <a:pPr>
              <a:lnSpc>
                <a:spcPct val="100000"/>
              </a:lnSpc>
            </a:pPr>
            <a:endParaRPr lang="en-GB" sz="5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>
                <a:solidFill>
                  <a:srgbClr val="000000"/>
                </a:solidFill>
              </a:rPr>
              <a:t> </a:t>
            </a:r>
            <a:r>
              <a:rPr lang="en-GB" sz="2200" dirty="0" smtClean="0">
                <a:solidFill>
                  <a:srgbClr val="000000"/>
                </a:solidFill>
              </a:rPr>
              <a:t>4 CPG parameters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5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 smtClean="0">
                <a:solidFill>
                  <a:srgbClr val="000000"/>
                </a:solidFill>
              </a:rPr>
              <a:t> 1 reflex parameter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ZA" sz="1500" b="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ZA" sz="2200" b="1" dirty="0" smtClean="0">
                <a:solidFill>
                  <a:srgbClr val="000000"/>
                </a:solidFill>
                <a:latin typeface="Calibri"/>
              </a:rPr>
              <a:t>Getting </a:t>
            </a:r>
            <a:r>
              <a:rPr lang="en-ZA" sz="2200" b="1" dirty="0">
                <a:solidFill>
                  <a:srgbClr val="000000"/>
                </a:solidFill>
                <a:latin typeface="Calibri"/>
              </a:rPr>
              <a:t>different </a:t>
            </a:r>
            <a:r>
              <a:rPr lang="en-ZA" sz="2200" b="1" dirty="0" smtClean="0">
                <a:solidFill>
                  <a:srgbClr val="000000"/>
                </a:solidFill>
                <a:latin typeface="Calibri"/>
              </a:rPr>
              <a:t>gaits</a:t>
            </a:r>
          </a:p>
          <a:p>
            <a:pPr>
              <a:lnSpc>
                <a:spcPct val="100000"/>
              </a:lnSpc>
            </a:pPr>
            <a:endParaRPr sz="5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 Speeds </a:t>
            </a:r>
            <a:r>
              <a:rPr lang="en-ZA" sz="2200" dirty="0">
                <a:solidFill>
                  <a:srgbClr val="000000"/>
                </a:solidFill>
                <a:latin typeface="Calibri"/>
              </a:rPr>
              <a:t>ranging from </a:t>
            </a:r>
            <a:r>
              <a:rPr lang="en-ZA" sz="2200" dirty="0">
                <a:solidFill>
                  <a:srgbClr val="C00000"/>
                </a:solidFill>
                <a:latin typeface="Calibri"/>
              </a:rPr>
              <a:t>0.4 m/s to 0.9 </a:t>
            </a:r>
            <a:r>
              <a:rPr lang="en-ZA" sz="2200" dirty="0" smtClean="0">
                <a:solidFill>
                  <a:srgbClr val="C00000"/>
                </a:solidFill>
                <a:latin typeface="Calibri"/>
              </a:rPr>
              <a:t>m/s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sz="5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 All </a:t>
            </a:r>
            <a:r>
              <a:rPr lang="en-ZA" sz="2200" dirty="0">
                <a:solidFill>
                  <a:srgbClr val="000000"/>
                </a:solidFill>
                <a:latin typeface="Calibri"/>
              </a:rPr>
              <a:t>parameters </a:t>
            </a:r>
            <a:r>
              <a:rPr lang="en-ZA" sz="2200" dirty="0">
                <a:solidFill>
                  <a:srgbClr val="C00000"/>
                </a:solidFill>
                <a:latin typeface="Calibri"/>
              </a:rPr>
              <a:t>co-optimized</a:t>
            </a:r>
            <a:r>
              <a:rPr lang="en-ZA" sz="2200" dirty="0">
                <a:solidFill>
                  <a:srgbClr val="000000"/>
                </a:solidFill>
                <a:latin typeface="Calibri"/>
              </a:rPr>
              <a:t> in one single </a:t>
            </a: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optimization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874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General control framework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64000"/>
            <a:ext cx="10682387" cy="54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64000"/>
            <a:ext cx="10682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0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00" y="864000"/>
            <a:ext cx="8964000" cy="50422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Humanoid robots in movies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660640" y="5986347"/>
            <a:ext cx="3064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>
                    <a:lumMod val="65000"/>
                  </a:schemeClr>
                </a:solidFill>
              </a:rPr>
              <a:t>© Rogue One – A Star Wars Story</a:t>
            </a:r>
            <a:endParaRPr lang="en-GB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7342"/>
          <a:stretch/>
        </p:blipFill>
        <p:spPr>
          <a:xfrm>
            <a:off x="2006600" y="864000"/>
            <a:ext cx="8211646" cy="540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Forward speed modulation during 2D walking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05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2" t="5570" r="26994" b="40928"/>
          <a:stretch/>
        </p:blipFill>
        <p:spPr>
          <a:xfrm>
            <a:off x="2016190" y="864000"/>
            <a:ext cx="8159620" cy="540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Crossing a hole with step length modulation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9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7" y="995680"/>
            <a:ext cx="9241742" cy="519848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Steph height and length adaptations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4" r="14846" b="21569"/>
          <a:stretch/>
        </p:blipFill>
        <p:spPr>
          <a:xfrm>
            <a:off x="10303401" y="4104502"/>
            <a:ext cx="1459275" cy="180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05255" y="4104502"/>
            <a:ext cx="1457421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096018" y="5904502"/>
            <a:ext cx="187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Philippe Greiner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880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/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Walking gaits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Running gaits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3307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08000"/>
            <a:ext cx="4983633" cy="52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008000"/>
            <a:ext cx="4983633" cy="522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2D running gaits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r="26333" b="37880"/>
          <a:stretch/>
        </p:blipFill>
        <p:spPr>
          <a:xfrm>
            <a:off x="8170739" y="4106182"/>
            <a:ext cx="1563812" cy="18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8" t="27654" r="21042" b="12431"/>
          <a:stretch/>
        </p:blipFill>
        <p:spPr>
          <a:xfrm>
            <a:off x="10189083" y="4106182"/>
            <a:ext cx="1527859" cy="18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89083" y="4106182"/>
            <a:ext cx="1527859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170739" y="4106182"/>
            <a:ext cx="1563812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945172" y="5904502"/>
            <a:ext cx="2015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Matthew Harding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142740" y="5904502"/>
            <a:ext cx="1648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Bruno Somers</a:t>
            </a:r>
            <a:endParaRPr lang="en-GB" sz="2000" dirty="0"/>
          </a:p>
        </p:txBody>
      </p:sp>
      <p:sp>
        <p:nvSpPr>
          <p:cNvPr id="13" name="CustomShape 7"/>
          <p:cNvSpPr/>
          <p:nvPr/>
        </p:nvSpPr>
        <p:spPr>
          <a:xfrm>
            <a:off x="6072290" y="1185744"/>
            <a:ext cx="5644652" cy="240241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ZA" sz="2200" b="1" dirty="0" smtClean="0">
                <a:solidFill>
                  <a:srgbClr val="000000"/>
                </a:solidFill>
                <a:latin typeface="Calibri"/>
              </a:rPr>
              <a:t>Extension to running gaits</a:t>
            </a:r>
          </a:p>
          <a:p>
            <a:pPr>
              <a:lnSpc>
                <a:spcPct val="100000"/>
              </a:lnSpc>
            </a:pPr>
            <a:endParaRPr lang="en-ZA" sz="500" dirty="0" smtClean="0">
              <a:solidFill>
                <a:srgbClr val="C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ZA" sz="2200" dirty="0">
                <a:latin typeface="Calibri"/>
              </a:rPr>
              <a:t> </a:t>
            </a:r>
            <a:r>
              <a:rPr lang="en-ZA" sz="2200" dirty="0" smtClean="0">
                <a:solidFill>
                  <a:srgbClr val="C00000"/>
                </a:solidFill>
                <a:latin typeface="Calibri"/>
              </a:rPr>
              <a:t>High-level parameters</a:t>
            </a:r>
            <a:r>
              <a:rPr lang="en-ZA" sz="2200" dirty="0" smtClean="0">
                <a:latin typeface="Calibri"/>
              </a:rPr>
              <a:t> modulated as functions of the target speed</a:t>
            </a:r>
            <a:endParaRPr lang="en-GB" sz="2200" dirty="0" smtClean="0">
              <a:latin typeface="Calibri"/>
            </a:endParaRPr>
          </a:p>
          <a:p>
            <a:pPr>
              <a:lnSpc>
                <a:spcPct val="100000"/>
              </a:lnSpc>
            </a:pPr>
            <a:endParaRPr sz="5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 All </a:t>
            </a:r>
            <a:r>
              <a:rPr lang="en-ZA" sz="2200" dirty="0">
                <a:solidFill>
                  <a:srgbClr val="000000"/>
                </a:solidFill>
                <a:latin typeface="Calibri"/>
              </a:rPr>
              <a:t>parameters </a:t>
            </a:r>
            <a:r>
              <a:rPr lang="en-ZA" sz="2200" dirty="0">
                <a:solidFill>
                  <a:srgbClr val="C00000"/>
                </a:solidFill>
                <a:latin typeface="Calibri"/>
              </a:rPr>
              <a:t>co-optimized</a:t>
            </a:r>
            <a:r>
              <a:rPr lang="en-ZA" sz="2200" dirty="0">
                <a:solidFill>
                  <a:srgbClr val="000000"/>
                </a:solidFill>
                <a:latin typeface="Calibri"/>
              </a:rPr>
              <a:t> in one single </a:t>
            </a: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optimization</a:t>
            </a:r>
          </a:p>
          <a:p>
            <a:pPr>
              <a:buFont typeface="Arial"/>
              <a:buChar char="•"/>
            </a:pPr>
            <a:endParaRPr lang="en-ZA" sz="500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ZA" sz="2200" dirty="0" smtClean="0">
                <a:solidFill>
                  <a:srgbClr val="000000"/>
                </a:solidFill>
              </a:rPr>
              <a:t> Speeds </a:t>
            </a:r>
            <a:r>
              <a:rPr lang="en-ZA" sz="2200" dirty="0">
                <a:solidFill>
                  <a:srgbClr val="000000"/>
                </a:solidFill>
              </a:rPr>
              <a:t>ranging from </a:t>
            </a:r>
            <a:r>
              <a:rPr lang="en-ZA" sz="2200" dirty="0">
                <a:solidFill>
                  <a:srgbClr val="C00000"/>
                </a:solidFill>
              </a:rPr>
              <a:t>1.3 m/s to 1.7 m/s</a:t>
            </a:r>
          </a:p>
          <a:p>
            <a:pPr>
              <a:lnSpc>
                <a:spcPct val="100000"/>
              </a:lnSpc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6837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864000"/>
            <a:ext cx="9600000" cy="540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Forward speed modulation during 2D </a:t>
            </a:r>
            <a:r>
              <a:rPr lang="en-GB" dirty="0" smtClean="0"/>
              <a:t>running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3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/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Bio-inspired balance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Straight walking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Heading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6861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Bio-inspired balance controller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r="3395" b="27133"/>
          <a:stretch/>
        </p:blipFill>
        <p:spPr>
          <a:xfrm>
            <a:off x="10081551" y="4085862"/>
            <a:ext cx="1605248" cy="180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81551" y="4085862"/>
            <a:ext cx="1605248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797755" y="5884182"/>
            <a:ext cx="2172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François </a:t>
            </a:r>
            <a:r>
              <a:rPr lang="en-GB" sz="2000" dirty="0" err="1" smtClean="0"/>
              <a:t>Heremans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34" y="1050539"/>
            <a:ext cx="9013933" cy="2679674"/>
          </a:xfrm>
          <a:prstGeom prst="rect">
            <a:avLst/>
          </a:prstGeom>
        </p:spPr>
      </p:pic>
      <p:sp>
        <p:nvSpPr>
          <p:cNvPr id="9" name="CustomShape 7"/>
          <p:cNvSpPr/>
          <p:nvPr/>
        </p:nvSpPr>
        <p:spPr>
          <a:xfrm>
            <a:off x="1665012" y="4261213"/>
            <a:ext cx="5327230" cy="172302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ZA" sz="2200" b="1" dirty="0" smtClean="0">
                <a:solidFill>
                  <a:srgbClr val="000000"/>
                </a:solidFill>
                <a:latin typeface="Calibri"/>
              </a:rPr>
              <a:t>Balance controller</a:t>
            </a:r>
          </a:p>
          <a:p>
            <a:pPr>
              <a:lnSpc>
                <a:spcPct val="100000"/>
              </a:lnSpc>
            </a:pPr>
            <a:endParaRPr sz="500"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 Resist to external </a:t>
            </a:r>
            <a:r>
              <a:rPr lang="en-ZA" sz="2200" dirty="0" smtClean="0">
                <a:solidFill>
                  <a:srgbClr val="C00000"/>
                </a:solidFill>
                <a:latin typeface="Calibri"/>
              </a:rPr>
              <a:t>perturbations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ZA" sz="5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 Automatically </a:t>
            </a:r>
            <a:r>
              <a:rPr lang="en-ZA" sz="2200" dirty="0">
                <a:solidFill>
                  <a:srgbClr val="C00000"/>
                </a:solidFill>
                <a:latin typeface="Calibri"/>
              </a:rPr>
              <a:t>l</a:t>
            </a:r>
            <a:r>
              <a:rPr lang="en-ZA" sz="2200" dirty="0" smtClean="0">
                <a:solidFill>
                  <a:srgbClr val="C00000"/>
                </a:solidFill>
                <a:latin typeface="Calibri"/>
              </a:rPr>
              <a:t>earn</a:t>
            </a:r>
            <a:r>
              <a:rPr lang="en-ZA" sz="2200" dirty="0" smtClean="0">
                <a:solidFill>
                  <a:srgbClr val="000000"/>
                </a:solidFill>
                <a:latin typeface="Calibri"/>
              </a:rPr>
              <a:t> stimulation patterns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ZA" sz="5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ZA" sz="2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Control the </a:t>
            </a:r>
            <a:r>
              <a:rPr lang="en-GB" sz="2200" dirty="0" err="1" smtClean="0">
                <a:solidFill>
                  <a:srgbClr val="000000"/>
                </a:solidFill>
                <a:latin typeface="Calibri"/>
              </a:rPr>
              <a:t>center</a:t>
            </a: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of mass (</a:t>
            </a:r>
            <a:r>
              <a:rPr lang="en-GB" sz="2200" dirty="0" smtClean="0">
                <a:solidFill>
                  <a:srgbClr val="C00000"/>
                </a:solidFill>
                <a:latin typeface="Calibri"/>
              </a:rPr>
              <a:t>COM</a:t>
            </a: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) position</a:t>
            </a:r>
          </a:p>
        </p:txBody>
      </p:sp>
    </p:spTree>
    <p:extLst>
      <p:ext uri="{BB962C8B-B14F-4D97-AF65-F5344CB8AC3E}">
        <p14:creationId xmlns:p14="http://schemas.microsoft.com/office/powerpoint/2010/main" val="33276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0" y="882000"/>
            <a:ext cx="9180000" cy="540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tabLst>
                <a:tab pos="1966913" algn="l"/>
              </a:tabLst>
            </a:pPr>
            <a:r>
              <a:rPr lang="en-GB" dirty="0" smtClean="0"/>
              <a:t>Resisting to external perturbations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12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/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Bio-inspired balance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Straight walking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Heading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5722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00" y="864000"/>
            <a:ext cx="8964000" cy="50422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DARPA Robotics Challenge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660640" y="5986347"/>
            <a:ext cx="3229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n-GB" sz="1600" b="1" dirty="0" smtClean="0">
                <a:solidFill>
                  <a:schemeClr val="bg1">
                    <a:lumMod val="65000"/>
                  </a:schemeClr>
                </a:solidFill>
              </a:rPr>
              <a:t>IEEE Spectrum – DRC compilation</a:t>
            </a:r>
            <a:endParaRPr lang="en-GB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2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8" y="2386891"/>
            <a:ext cx="3102375" cy="32642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44" y="2427783"/>
            <a:ext cx="3098112" cy="32597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880" y="2427783"/>
            <a:ext cx="3063511" cy="322339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Extension to 3D control</a:t>
            </a:r>
            <a:endParaRPr lang="en-GB" dirty="0"/>
          </a:p>
        </p:txBody>
      </p:sp>
      <p:sp>
        <p:nvSpPr>
          <p:cNvPr id="3" name="CustomShape 7"/>
          <p:cNvSpPr/>
          <p:nvPr/>
        </p:nvSpPr>
        <p:spPr>
          <a:xfrm>
            <a:off x="550053" y="952067"/>
            <a:ext cx="4828090" cy="13137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New virtual </a:t>
            </a:r>
            <a:r>
              <a:rPr lang="en-GB" sz="2200" b="1" dirty="0" smtClean="0">
                <a:solidFill>
                  <a:srgbClr val="C00000"/>
                </a:solidFill>
                <a:latin typeface="Calibri"/>
              </a:rPr>
              <a:t>muscles</a:t>
            </a: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(in all the planes)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500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New </a:t>
            </a:r>
            <a:r>
              <a:rPr lang="en-GB" sz="2200" b="1" dirty="0">
                <a:solidFill>
                  <a:srgbClr val="C00000"/>
                </a:solidFill>
                <a:latin typeface="Calibri"/>
              </a:rPr>
              <a:t>reflex</a:t>
            </a:r>
            <a:r>
              <a:rPr lang="en-GB" sz="2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signals</a:t>
            </a: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500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200" b="1" dirty="0" smtClean="0">
                <a:solidFill>
                  <a:srgbClr val="C00000"/>
                </a:solidFill>
                <a:latin typeface="Calibri"/>
              </a:rPr>
              <a:t>CPG</a:t>
            </a:r>
            <a:r>
              <a:rPr lang="en-GB" sz="2200" dirty="0" smtClean="0">
                <a:solidFill>
                  <a:srgbClr val="000000"/>
                </a:solidFill>
                <a:latin typeface="Calibri"/>
              </a:rPr>
              <a:t> structure incremented</a:t>
            </a:r>
            <a:endParaRPr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511151" y="5849282"/>
            <a:ext cx="148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</a:t>
            </a:r>
            <a:r>
              <a:rPr lang="en-GB" b="1" dirty="0" smtClean="0"/>
              <a:t>agittal plane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86703" y="5876714"/>
            <a:ext cx="141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</a:t>
            </a:r>
            <a:r>
              <a:rPr lang="en-GB" b="1" dirty="0" smtClean="0"/>
              <a:t>ateral plane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200687" y="5849282"/>
            <a:ext cx="178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</a:t>
            </a:r>
            <a:r>
              <a:rPr lang="en-GB" b="1" dirty="0" smtClean="0"/>
              <a:t>ransverse plane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44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16" y="1914278"/>
            <a:ext cx="2229799" cy="3110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31" y="1062504"/>
            <a:ext cx="4496654" cy="504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CPG structure for straight walking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22" y="978527"/>
            <a:ext cx="3777954" cy="5218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68123" y="3310772"/>
            <a:ext cx="3777954" cy="726390"/>
          </a:xfrm>
          <a:prstGeom prst="rect">
            <a:avLst/>
          </a:prstGeom>
          <a:noFill/>
          <a:ln w="38100">
            <a:solidFill>
              <a:srgbClr val="374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633438" y="4661344"/>
            <a:ext cx="3777954" cy="726390"/>
          </a:xfrm>
          <a:prstGeom prst="rect">
            <a:avLst/>
          </a:prstGeom>
          <a:noFill/>
          <a:ln w="38100">
            <a:solidFill>
              <a:srgbClr val="374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37456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6323" y="4461289"/>
            <a:ext cx="1307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37456B"/>
                </a:solidFill>
              </a:rPr>
              <a:t>hip flexion</a:t>
            </a:r>
            <a:endParaRPr lang="en-GB" sz="2000" b="1" dirty="0">
              <a:solidFill>
                <a:srgbClr val="37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6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General control framework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64000"/>
            <a:ext cx="10682387" cy="54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64000"/>
            <a:ext cx="10682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0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64000"/>
            <a:ext cx="9640800" cy="54229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Forward speed tracking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3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Comparisons to human and </a:t>
            </a:r>
            <a:r>
              <a:rPr lang="en-GB" dirty="0" err="1" smtClean="0"/>
              <a:t>tradional</a:t>
            </a:r>
            <a:r>
              <a:rPr lang="en-GB" dirty="0" smtClean="0"/>
              <a:t> data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230939" y="4120632"/>
            <a:ext cx="1818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sagittal ankle angle</a:t>
            </a:r>
            <a:endParaRPr lang="en-GB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42812" y="4120632"/>
            <a:ext cx="177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sagittal knee angle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606596" y="4120632"/>
            <a:ext cx="1627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sagittal hip angle</a:t>
            </a:r>
            <a:endParaRPr lang="en-GB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126588" y="5579475"/>
            <a:ext cx="206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traditional control</a:t>
            </a:r>
            <a:endParaRPr lang="en-GB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1776996" y="5346426"/>
            <a:ext cx="249265" cy="97581"/>
          </a:xfrm>
          <a:prstGeom prst="rect">
            <a:avLst/>
          </a:prstGeom>
          <a:solidFill>
            <a:srgbClr val="DFDFD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1792201" y="5730741"/>
            <a:ext cx="249265" cy="97581"/>
          </a:xfrm>
          <a:prstGeom prst="rect">
            <a:avLst/>
          </a:prstGeom>
          <a:solidFill>
            <a:srgbClr val="7C7C7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792201" y="4962112"/>
            <a:ext cx="249265" cy="97581"/>
          </a:xfrm>
          <a:prstGeom prst="rect">
            <a:avLst/>
          </a:prstGeom>
          <a:solidFill>
            <a:srgbClr val="0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00" y="1332000"/>
            <a:ext cx="3474590" cy="27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00" y="1332000"/>
            <a:ext cx="3491827" cy="27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2" y="1332000"/>
            <a:ext cx="3491827" cy="27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332000"/>
            <a:ext cx="3491827" cy="27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00" y="1332000"/>
            <a:ext cx="3491827" cy="27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00" y="1332000"/>
            <a:ext cx="3474590" cy="27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2" y="1332000"/>
            <a:ext cx="3491827" cy="27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00" y="1332000"/>
            <a:ext cx="3474590" cy="27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00" y="1332000"/>
            <a:ext cx="3491827" cy="2700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26588" y="4810847"/>
            <a:ext cx="1759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neuromuscular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126588" y="5195161"/>
            <a:ext cx="1458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human-data</a:t>
            </a:r>
            <a:endParaRPr lang="en-GB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6881466" y="4812403"/>
            <a:ext cx="3330976" cy="1461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C00000"/>
                </a:solidFill>
              </a:rPr>
              <a:t>Neuromuscular controller</a:t>
            </a:r>
          </a:p>
          <a:p>
            <a:endParaRPr lang="en-GB" sz="3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more human-like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more energetically 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faster speeds</a:t>
            </a:r>
            <a:endParaRPr lang="en-GB" sz="2000" dirty="0"/>
          </a:p>
        </p:txBody>
      </p:sp>
      <p:sp>
        <p:nvSpPr>
          <p:cNvPr id="32" name="Right Arrow 31"/>
          <p:cNvSpPr/>
          <p:nvPr/>
        </p:nvSpPr>
        <p:spPr>
          <a:xfrm>
            <a:off x="6447858" y="4932328"/>
            <a:ext cx="348486" cy="16025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56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26" grpId="0"/>
      <p:bldP spid="21" grpId="0"/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64000"/>
            <a:ext cx="9640800" cy="54229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Blind walking: stairs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30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64000"/>
            <a:ext cx="9640800" cy="54229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Blind walking: slope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2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64000"/>
            <a:ext cx="9640800" cy="54229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Blind walking impacted by flying balls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66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/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Bio-inspired balance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Straight walking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Heading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052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58" y="1116000"/>
            <a:ext cx="4496654" cy="50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58" y="1116000"/>
            <a:ext cx="4496654" cy="504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33" y="1111409"/>
            <a:ext cx="3661422" cy="5058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CPG structure for heading control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7205245" y="4910845"/>
            <a:ext cx="3647108" cy="72795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2586" y="2042160"/>
            <a:ext cx="723224" cy="70687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007466" y="2042160"/>
            <a:ext cx="723224" cy="70687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22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61049" y="1828802"/>
            <a:ext cx="85574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/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86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General control framework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64000"/>
            <a:ext cx="10682387" cy="54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64000"/>
            <a:ext cx="10682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6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0" y="864000"/>
            <a:ext cx="9600000" cy="540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Forward speed and steering control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374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64000"/>
            <a:ext cx="9640800" cy="542295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3D walking: avoiding holes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11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/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6298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Original contributions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63600" y="896910"/>
            <a:ext cx="3143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Reflex-based controller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600" y="3089083"/>
            <a:ext cx="426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Gait modulation in 2D scenarios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600" y="4531615"/>
            <a:ext cx="4210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Steering control in 3D scenarios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599" y="1315892"/>
            <a:ext cx="6735562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b="1" dirty="0" smtClean="0">
                <a:solidFill>
                  <a:srgbClr val="C00000"/>
                </a:solidFill>
              </a:rPr>
              <a:t>Experimental</a:t>
            </a:r>
            <a:r>
              <a:rPr lang="en-GB" sz="2200" dirty="0" smtClean="0"/>
              <a:t> validation of a neuromuscular controller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500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/>
              <a:t>Porting the controllers to </a:t>
            </a:r>
            <a:r>
              <a:rPr lang="en-GB" sz="2200" b="1" dirty="0" smtClean="0">
                <a:solidFill>
                  <a:srgbClr val="C00000"/>
                </a:solidFill>
              </a:rPr>
              <a:t>different robots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500" b="1" dirty="0" smtClean="0">
              <a:solidFill>
                <a:srgbClr val="C00000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Hill </a:t>
            </a:r>
            <a:r>
              <a:rPr lang="en-GB" sz="2200" b="1" dirty="0">
                <a:solidFill>
                  <a:srgbClr val="C00000"/>
                </a:solidFill>
              </a:rPr>
              <a:t>muscle model</a:t>
            </a:r>
            <a:r>
              <a:rPr lang="en-GB" sz="2200" dirty="0"/>
              <a:t> numerical </a:t>
            </a:r>
            <a:r>
              <a:rPr lang="en-GB" sz="2200" dirty="0" smtClean="0"/>
              <a:t>integration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500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Feet with human-like </a:t>
            </a:r>
            <a:r>
              <a:rPr lang="en-GB" sz="2200" b="1" dirty="0" smtClean="0">
                <a:solidFill>
                  <a:srgbClr val="C00000"/>
                </a:solidFill>
              </a:rPr>
              <a:t>compliance</a:t>
            </a:r>
            <a:endParaRPr lang="en-GB" sz="2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599" y="3546618"/>
            <a:ext cx="5065939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/>
              <a:t>Gait modulation during </a:t>
            </a:r>
            <a:r>
              <a:rPr lang="en-GB" sz="2200" b="1" dirty="0" smtClean="0">
                <a:solidFill>
                  <a:srgbClr val="C00000"/>
                </a:solidFill>
              </a:rPr>
              <a:t>walking</a:t>
            </a:r>
            <a:r>
              <a:rPr lang="en-GB" sz="2200" dirty="0" smtClean="0"/>
              <a:t> gaits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500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Speed modulation during </a:t>
            </a:r>
            <a:r>
              <a:rPr lang="en-GB" sz="2200" b="1" dirty="0" smtClean="0">
                <a:solidFill>
                  <a:srgbClr val="C00000"/>
                </a:solidFill>
              </a:rPr>
              <a:t>running</a:t>
            </a:r>
            <a:r>
              <a:rPr lang="en-GB" sz="2200" dirty="0" smtClean="0"/>
              <a:t> gaits</a:t>
            </a:r>
            <a:endParaRPr lang="en-GB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1473200" y="4978655"/>
            <a:ext cx="637764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/>
              <a:t>Bio-inspired </a:t>
            </a:r>
            <a:r>
              <a:rPr lang="en-GB" sz="2200" b="1" dirty="0">
                <a:solidFill>
                  <a:srgbClr val="C00000"/>
                </a:solidFill>
              </a:rPr>
              <a:t>balance</a:t>
            </a:r>
            <a:r>
              <a:rPr lang="en-GB" sz="2200" dirty="0"/>
              <a:t> </a:t>
            </a:r>
            <a:r>
              <a:rPr lang="en-GB" sz="2200" dirty="0" smtClean="0"/>
              <a:t>controller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5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/>
              <a:t>Forward speed </a:t>
            </a:r>
            <a:r>
              <a:rPr lang="en-GB" sz="2200" dirty="0"/>
              <a:t>modulation during </a:t>
            </a:r>
            <a:r>
              <a:rPr lang="en-GB" sz="2200" b="1" dirty="0" smtClean="0">
                <a:solidFill>
                  <a:srgbClr val="C00000"/>
                </a:solidFill>
              </a:rPr>
              <a:t>straight</a:t>
            </a:r>
            <a:r>
              <a:rPr lang="en-GB" sz="2200" dirty="0" smtClean="0"/>
              <a:t> walking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500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C00000"/>
                </a:solidFill>
              </a:rPr>
              <a:t>Heading</a:t>
            </a:r>
            <a:r>
              <a:rPr lang="en-GB" sz="2200" dirty="0"/>
              <a:t> </a:t>
            </a:r>
            <a:r>
              <a:rPr lang="en-GB" sz="2200" dirty="0" smtClean="0"/>
              <a:t>modulation (steering control)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09467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Future directions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59083" y="1282582"/>
            <a:ext cx="6177653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Extend the </a:t>
            </a:r>
            <a:r>
              <a:rPr lang="en-GB" sz="2400" b="1" dirty="0" smtClean="0">
                <a:solidFill>
                  <a:srgbClr val="C00000"/>
                </a:solidFill>
              </a:rPr>
              <a:t>panel of motions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stairs climbing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side stepping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…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Study </a:t>
            </a:r>
            <a:r>
              <a:rPr lang="en-GB" sz="2400" b="1" dirty="0" smtClean="0">
                <a:solidFill>
                  <a:srgbClr val="C00000"/>
                </a:solidFill>
              </a:rPr>
              <a:t>gait finalization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C00000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Obtain </a:t>
            </a:r>
            <a:r>
              <a:rPr lang="en-GB" sz="2400" b="1" dirty="0" smtClean="0">
                <a:solidFill>
                  <a:srgbClr val="C00000"/>
                </a:solidFill>
              </a:rPr>
              <a:t>slow walking </a:t>
            </a:r>
            <a:r>
              <a:rPr lang="en-GB" sz="2400" dirty="0" smtClean="0"/>
              <a:t>gaits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speeds below 0.3 m/s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Investigate </a:t>
            </a:r>
            <a:r>
              <a:rPr lang="en-GB" sz="2400" b="1" dirty="0" smtClean="0">
                <a:solidFill>
                  <a:srgbClr val="C00000"/>
                </a:solidFill>
              </a:rPr>
              <a:t>real human </a:t>
            </a:r>
            <a:r>
              <a:rPr lang="en-GB" sz="2400" dirty="0" smtClean="0"/>
              <a:t>locomotion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Test the 3D walking controller on a </a:t>
            </a:r>
            <a:r>
              <a:rPr lang="en-GB" sz="2400" b="1" dirty="0" smtClean="0">
                <a:solidFill>
                  <a:srgbClr val="C00000"/>
                </a:solidFill>
              </a:rPr>
              <a:t>real robot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000" b="1" dirty="0" smtClean="0">
              <a:solidFill>
                <a:srgbClr val="C00000"/>
              </a:solidFill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 smtClean="0"/>
              <a:t>…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230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 t="5793" r="19154" b="33273"/>
          <a:stretch/>
        </p:blipFill>
        <p:spPr>
          <a:xfrm>
            <a:off x="3151775" y="4201151"/>
            <a:ext cx="1520350" cy="180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r="3395" b="27133"/>
          <a:stretch/>
        </p:blipFill>
        <p:spPr>
          <a:xfrm>
            <a:off x="661823" y="4202831"/>
            <a:ext cx="1605248" cy="180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1823" y="4202831"/>
            <a:ext cx="1605248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9467" y="6001151"/>
            <a:ext cx="19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François </a:t>
            </a:r>
            <a:r>
              <a:rPr lang="en-GB" dirty="0" err="1" smtClean="0"/>
              <a:t>Heremans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r="26333" b="37880"/>
          <a:stretch/>
        </p:blipFill>
        <p:spPr>
          <a:xfrm>
            <a:off x="5395116" y="4209185"/>
            <a:ext cx="1563812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8" t="27654" r="21042" b="12431"/>
          <a:stretch/>
        </p:blipFill>
        <p:spPr>
          <a:xfrm>
            <a:off x="10077770" y="4202831"/>
            <a:ext cx="1527859" cy="18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077770" y="4202831"/>
            <a:ext cx="1527859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395116" y="4209185"/>
            <a:ext cx="1563812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910059" y="6001151"/>
            <a:ext cx="183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Matthew Harding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428894" y="6007505"/>
            <a:ext cx="150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Bruno Somers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4" r="14846" b="21569"/>
          <a:stretch/>
        </p:blipFill>
        <p:spPr>
          <a:xfrm>
            <a:off x="7750514" y="4207505"/>
            <a:ext cx="1459275" cy="180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52368" y="4207505"/>
            <a:ext cx="1457421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619331" y="6001151"/>
            <a:ext cx="1704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Philippe Greiner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151775" y="4202831"/>
            <a:ext cx="1520350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944050" y="6001151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Adrien De </a:t>
            </a:r>
            <a:r>
              <a:rPr lang="en-GB" dirty="0" err="1" smtClean="0"/>
              <a:t>Coninck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78027" y="3676084"/>
            <a:ext cx="52100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2060"/>
                </a:solidFill>
              </a:rPr>
              <a:t>Master theses &amp; semester project students</a:t>
            </a:r>
            <a:endParaRPr lang="en-GB" sz="2200" b="1" dirty="0">
              <a:solidFill>
                <a:srgbClr val="00206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23" y="1298701"/>
            <a:ext cx="1348624" cy="180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64" y="1298701"/>
            <a:ext cx="1439324" cy="1800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75264" y="1300381"/>
            <a:ext cx="1439324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3250223" y="1300381"/>
            <a:ext cx="1348624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479495" y="3121297"/>
            <a:ext cx="209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Prof.</a:t>
            </a:r>
            <a:r>
              <a:rPr lang="en-GB" dirty="0" smtClean="0"/>
              <a:t> Renaud </a:t>
            </a:r>
            <a:r>
              <a:rPr lang="en-GB" dirty="0" err="1" smtClean="0"/>
              <a:t>Ronsse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2988147" y="3119582"/>
            <a:ext cx="189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Prof.</a:t>
            </a:r>
            <a:r>
              <a:rPr lang="en-GB" dirty="0" smtClean="0"/>
              <a:t> Auke </a:t>
            </a:r>
            <a:r>
              <a:rPr lang="en-GB" dirty="0" err="1" smtClean="0"/>
              <a:t>Ijspeert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378027" y="792896"/>
            <a:ext cx="11830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2060"/>
                </a:solidFill>
              </a:rPr>
              <a:t>Advisors</a:t>
            </a:r>
            <a:endParaRPr lang="en-GB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29357" r="122" b="32130"/>
          <a:stretch/>
        </p:blipFill>
        <p:spPr>
          <a:xfrm>
            <a:off x="2464680" y="3835400"/>
            <a:ext cx="9000000" cy="2316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4" b="27577"/>
          <a:stretch/>
        </p:blipFill>
        <p:spPr>
          <a:xfrm>
            <a:off x="2464680" y="1097280"/>
            <a:ext cx="9000000" cy="2306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893584"/>
            <a:ext cx="1800000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>
          <a:xfrm>
            <a:off x="515814" y="1424453"/>
            <a:ext cx="1438950" cy="14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9306" y="294250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CEREM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5203" y="5665754"/>
            <a:ext cx="109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 smtClean="0"/>
              <a:t>BioRob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876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3" y="1074032"/>
            <a:ext cx="7560001" cy="504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2403" y="1074032"/>
            <a:ext cx="7560001" cy="50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23333" r="15119"/>
          <a:stretch/>
        </p:blipFill>
        <p:spPr>
          <a:xfrm>
            <a:off x="8320674" y="1074032"/>
            <a:ext cx="3568696" cy="5040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20675" y="1074032"/>
            <a:ext cx="3568696" cy="5040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List of publications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29640" y="1602715"/>
            <a:ext cx="98755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Ijspeert</a:t>
            </a:r>
            <a:r>
              <a:rPr lang="en-GB" dirty="0"/>
              <a:t> AJ and </a:t>
            </a:r>
            <a:r>
              <a:rPr lang="en-GB" dirty="0" err="1"/>
              <a:t>Ronsse</a:t>
            </a:r>
            <a:r>
              <a:rPr lang="en-GB" dirty="0"/>
              <a:t> R </a:t>
            </a:r>
            <a:r>
              <a:rPr lang="en-GB" dirty="0" smtClean="0"/>
              <a:t>(conditionally accepted) </a:t>
            </a:r>
            <a:r>
              <a:rPr lang="en-GB" b="1" dirty="0"/>
              <a:t>Bio-inspired controller achieving forward speed modulation with a 3D bipedal walker</a:t>
            </a:r>
            <a:r>
              <a:rPr lang="en-GB" dirty="0"/>
              <a:t>. </a:t>
            </a:r>
            <a:r>
              <a:rPr lang="en-GB" i="1" dirty="0"/>
              <a:t>International Journal of Robotics Research</a:t>
            </a:r>
            <a:r>
              <a:rPr lang="en-GB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Zobova</a:t>
            </a:r>
            <a:r>
              <a:rPr lang="en-GB" dirty="0"/>
              <a:t> AA, Habra T, </a:t>
            </a: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Dallali</a:t>
            </a:r>
            <a:r>
              <a:rPr lang="en-GB" dirty="0"/>
              <a:t> H, </a:t>
            </a:r>
            <a:r>
              <a:rPr lang="en-GB" dirty="0" err="1"/>
              <a:t>Tsagarakis</a:t>
            </a:r>
            <a:r>
              <a:rPr lang="en-GB" dirty="0"/>
              <a:t> NG, </a:t>
            </a:r>
            <a:r>
              <a:rPr lang="en-GB" dirty="0" err="1"/>
              <a:t>Fisette</a:t>
            </a:r>
            <a:r>
              <a:rPr lang="en-GB" dirty="0"/>
              <a:t> P and </a:t>
            </a:r>
            <a:r>
              <a:rPr lang="en-GB" dirty="0" err="1"/>
              <a:t>Ronsse</a:t>
            </a:r>
            <a:r>
              <a:rPr lang="en-GB" dirty="0"/>
              <a:t> R (2017) </a:t>
            </a:r>
            <a:r>
              <a:rPr lang="en-GB" b="1" dirty="0"/>
              <a:t>Multi-physics modelling of a compliant humanoid robot</a:t>
            </a:r>
            <a:r>
              <a:rPr lang="en-GB" dirty="0"/>
              <a:t>. </a:t>
            </a:r>
            <a:r>
              <a:rPr lang="en-GB" i="1" dirty="0"/>
              <a:t>Multibody System Dynamics</a:t>
            </a:r>
            <a:r>
              <a:rPr lang="en-GB" dirty="0"/>
              <a:t> 39 (1-2), pp. 95-114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29640" y="3892504"/>
            <a:ext cx="98755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Heremans</a:t>
            </a:r>
            <a:r>
              <a:rPr lang="en-GB" dirty="0" smtClean="0"/>
              <a:t> </a:t>
            </a:r>
            <a:r>
              <a:rPr lang="en-GB" dirty="0"/>
              <a:t>F, </a:t>
            </a: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Ijspeert</a:t>
            </a:r>
            <a:r>
              <a:rPr lang="en-GB" dirty="0"/>
              <a:t> AJ and </a:t>
            </a:r>
            <a:r>
              <a:rPr lang="en-GB" dirty="0" err="1"/>
              <a:t>Ronsse</a:t>
            </a:r>
            <a:r>
              <a:rPr lang="en-GB" dirty="0"/>
              <a:t> R (2016) </a:t>
            </a:r>
            <a:r>
              <a:rPr lang="en-GB" b="1" dirty="0"/>
              <a:t>Bio-inspired balance controller for a humanoid robot</a:t>
            </a:r>
            <a:r>
              <a:rPr lang="en-GB" dirty="0"/>
              <a:t>. In: </a:t>
            </a:r>
            <a:r>
              <a:rPr lang="en-GB" i="1" dirty="0"/>
              <a:t>2016 6th IEEE International Conference on Biomedical Robotics and </a:t>
            </a:r>
            <a:r>
              <a:rPr lang="en-GB" i="1" dirty="0" err="1"/>
              <a:t>Biomechatronics</a:t>
            </a:r>
            <a:r>
              <a:rPr lang="en-GB" i="1" dirty="0"/>
              <a:t> (</a:t>
            </a:r>
            <a:r>
              <a:rPr lang="en-GB" i="1" dirty="0" err="1"/>
              <a:t>BioRob</a:t>
            </a:r>
            <a:r>
              <a:rPr lang="en-GB" i="1" dirty="0"/>
              <a:t>)</a:t>
            </a:r>
            <a:r>
              <a:rPr lang="en-GB" dirty="0"/>
              <a:t>, Singapore, 26-29 June 2016, pp. </a:t>
            </a:r>
            <a:r>
              <a:rPr lang="en-GB" dirty="0" smtClean="0"/>
              <a:t>441-448.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Colasanto</a:t>
            </a:r>
            <a:r>
              <a:rPr lang="en-GB" dirty="0"/>
              <a:t> L, </a:t>
            </a: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 and </a:t>
            </a:r>
            <a:r>
              <a:rPr lang="en-GB" dirty="0" err="1"/>
              <a:t>Ijspeert</a:t>
            </a:r>
            <a:r>
              <a:rPr lang="en-GB" dirty="0"/>
              <a:t> AJ (2015) </a:t>
            </a:r>
            <a:r>
              <a:rPr lang="en-GB" b="1" dirty="0"/>
              <a:t>Bio-inspired walking for humanoid robots using feet with human-like compliance and neuromuscular control</a:t>
            </a:r>
            <a:r>
              <a:rPr lang="en-GB" dirty="0"/>
              <a:t>. In: </a:t>
            </a:r>
            <a:r>
              <a:rPr lang="en-GB" i="1" dirty="0"/>
              <a:t>2015 IEEE-RAS 15th International Conference on Humanoid Robots (Humanoids)</a:t>
            </a:r>
            <a:r>
              <a:rPr lang="en-GB" dirty="0"/>
              <a:t>, Seoul, 3-5 Nov. 2015, pp. 26-32</a:t>
            </a:r>
            <a:r>
              <a:rPr lang="en-GB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2480" y="1100170"/>
            <a:ext cx="1744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Journal papers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480" y="3403506"/>
            <a:ext cx="2176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Conference papers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4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61049" y="1828802"/>
            <a:ext cx="85574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/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gait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2987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List of publications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29640" y="1131791"/>
            <a:ext cx="987552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Colasanto</a:t>
            </a:r>
            <a:r>
              <a:rPr lang="en-GB" dirty="0"/>
              <a:t> L, </a:t>
            </a:r>
            <a:r>
              <a:rPr lang="en-GB" dirty="0" err="1"/>
              <a:t>Barrea</a:t>
            </a:r>
            <a:r>
              <a:rPr lang="en-GB" dirty="0"/>
              <a:t> A, van den </a:t>
            </a:r>
            <a:r>
              <a:rPr lang="en-GB" dirty="0" err="1"/>
              <a:t>Kieboom</a:t>
            </a:r>
            <a:r>
              <a:rPr lang="en-GB" dirty="0"/>
              <a:t> J, </a:t>
            </a:r>
            <a:r>
              <a:rPr lang="en-GB" dirty="0" err="1"/>
              <a:t>Ronsse</a:t>
            </a:r>
            <a:r>
              <a:rPr lang="en-GB" dirty="0"/>
              <a:t> R and </a:t>
            </a:r>
            <a:r>
              <a:rPr lang="en-GB" dirty="0" err="1"/>
              <a:t>Ijspeert</a:t>
            </a:r>
            <a:r>
              <a:rPr lang="en-GB" dirty="0"/>
              <a:t> AJ (2015) </a:t>
            </a:r>
            <a:r>
              <a:rPr lang="en-GB" b="1" dirty="0"/>
              <a:t>Experimental validation of a bio-inspired controller for dynamic walking with a humanoid robot</a:t>
            </a:r>
            <a:r>
              <a:rPr lang="en-GB" dirty="0"/>
              <a:t>. In: </a:t>
            </a:r>
            <a:r>
              <a:rPr lang="en-GB" i="1" dirty="0"/>
              <a:t>2015 IEEE/RSJ International Conference on Intelligent Robots and Systems (IROS)</a:t>
            </a:r>
            <a:r>
              <a:rPr lang="en-GB" dirty="0"/>
              <a:t>, Hamburg, Sept. 28 2015-Oct. 2 2015, pp. 393-400.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dirty="0" err="1" smtClean="0"/>
              <a:t>Zobova</a:t>
            </a:r>
            <a:r>
              <a:rPr lang="en-GB" dirty="0" smtClean="0"/>
              <a:t> </a:t>
            </a:r>
            <a:r>
              <a:rPr lang="en-GB" dirty="0"/>
              <a:t>AA, Habra T, </a:t>
            </a: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Dallali</a:t>
            </a:r>
            <a:r>
              <a:rPr lang="en-GB" dirty="0"/>
              <a:t> H, </a:t>
            </a:r>
            <a:r>
              <a:rPr lang="en-GB" dirty="0" err="1"/>
              <a:t>Tsagarakis</a:t>
            </a:r>
            <a:r>
              <a:rPr lang="en-GB" dirty="0"/>
              <a:t> NG, </a:t>
            </a:r>
            <a:r>
              <a:rPr lang="en-GB" dirty="0" err="1"/>
              <a:t>Fisette</a:t>
            </a:r>
            <a:r>
              <a:rPr lang="en-GB" dirty="0"/>
              <a:t> P and </a:t>
            </a:r>
            <a:r>
              <a:rPr lang="en-GB" dirty="0" err="1"/>
              <a:t>Ronsse</a:t>
            </a:r>
            <a:r>
              <a:rPr lang="en-GB" dirty="0"/>
              <a:t> R (2015) </a:t>
            </a:r>
            <a:r>
              <a:rPr lang="en-GB" b="1" dirty="0"/>
              <a:t>Multi-physics modelling of a compliant humanoid robot</a:t>
            </a:r>
            <a:r>
              <a:rPr lang="en-GB" dirty="0"/>
              <a:t>. In: </a:t>
            </a:r>
            <a:r>
              <a:rPr lang="en-GB" i="1" dirty="0"/>
              <a:t>ECCOMAS Thematic Conference Multibody Dynamics 2015</a:t>
            </a:r>
            <a:r>
              <a:rPr lang="en-GB" dirty="0"/>
              <a:t>, Barcelona, 29 June-02 July 2015</a:t>
            </a:r>
            <a:r>
              <a:rPr lang="en-GB" dirty="0" smtClean="0"/>
              <a:t>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Ijspeert</a:t>
            </a:r>
            <a:r>
              <a:rPr lang="en-GB" dirty="0"/>
              <a:t> AJ and </a:t>
            </a:r>
            <a:r>
              <a:rPr lang="en-GB" dirty="0" err="1"/>
              <a:t>Ronsse</a:t>
            </a:r>
            <a:r>
              <a:rPr lang="en-GB" dirty="0"/>
              <a:t> R (2015) </a:t>
            </a:r>
            <a:r>
              <a:rPr lang="en-GB" b="1" dirty="0"/>
              <a:t>Biped gait controller for large speed variations, combining reflexes and a central pattern generator in a neuromuscular model</a:t>
            </a:r>
            <a:r>
              <a:rPr lang="en-GB" dirty="0"/>
              <a:t>. In: </a:t>
            </a:r>
            <a:r>
              <a:rPr lang="en-GB" i="1" dirty="0"/>
              <a:t>2015 IEEE International Conference on Robotics and Automation (ICRA)</a:t>
            </a:r>
            <a:r>
              <a:rPr lang="en-GB" dirty="0"/>
              <a:t>, Seattle, WA, 26-30 May 2015, pp. 6267-6274</a:t>
            </a:r>
            <a:r>
              <a:rPr lang="en-GB" dirty="0" smtClean="0"/>
              <a:t>.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/>
              <a:t>and </a:t>
            </a:r>
            <a:r>
              <a:rPr lang="en-GB" dirty="0" err="1"/>
              <a:t>Barrea</a:t>
            </a:r>
            <a:r>
              <a:rPr lang="en-GB" dirty="0"/>
              <a:t> A (2014) </a:t>
            </a:r>
            <a:r>
              <a:rPr lang="en-GB" b="1" dirty="0"/>
              <a:t>Zero-Moment Point on a bipedal robot under bio-inspired walking control</a:t>
            </a:r>
            <a:r>
              <a:rPr lang="en-GB" dirty="0"/>
              <a:t>. In: </a:t>
            </a:r>
            <a:r>
              <a:rPr lang="en-GB" i="1" dirty="0"/>
              <a:t>MELECON 2014 - 17th IEEE Mediterranean </a:t>
            </a:r>
            <a:r>
              <a:rPr lang="en-GB" i="1" dirty="0" err="1"/>
              <a:t>Electrotechnical</a:t>
            </a:r>
            <a:r>
              <a:rPr lang="en-GB" i="1" dirty="0"/>
              <a:t> Conference</a:t>
            </a:r>
            <a:r>
              <a:rPr lang="en-GB" dirty="0"/>
              <a:t>, Beirut, 13-16 April 2014, pp. 85-90. DOI: 10.1109/MELCON.2014.6820512.</a:t>
            </a:r>
          </a:p>
        </p:txBody>
      </p:sp>
    </p:spTree>
    <p:extLst>
      <p:ext uri="{BB962C8B-B14F-4D97-AF65-F5344CB8AC3E}">
        <p14:creationId xmlns:p14="http://schemas.microsoft.com/office/powerpoint/2010/main" val="14591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List of publications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29640" y="1771871"/>
            <a:ext cx="98755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Ijspeert</a:t>
            </a:r>
            <a:r>
              <a:rPr lang="en-GB" dirty="0"/>
              <a:t> AJ and </a:t>
            </a:r>
            <a:r>
              <a:rPr lang="en-GB" dirty="0" err="1"/>
              <a:t>Ronsse</a:t>
            </a:r>
            <a:r>
              <a:rPr lang="en-GB" dirty="0"/>
              <a:t> R (2016) </a:t>
            </a:r>
            <a:r>
              <a:rPr lang="en-GB" b="1" dirty="0"/>
              <a:t>Neuro-Muscular Controller Based on Reflexes and a Central Pattern Generator to Achieve Gait Modulation</a:t>
            </a:r>
            <a:r>
              <a:rPr lang="en-GB" dirty="0"/>
              <a:t>. In: </a:t>
            </a:r>
            <a:r>
              <a:rPr lang="en-GB" i="1" dirty="0" err="1"/>
              <a:t>KoroiBot</a:t>
            </a:r>
            <a:r>
              <a:rPr lang="en-GB" i="1" dirty="0"/>
              <a:t> Final Workshop</a:t>
            </a:r>
            <a:r>
              <a:rPr lang="en-GB" dirty="0"/>
              <a:t>, Heidelberg, 13-14 September 2016</a:t>
            </a:r>
            <a:r>
              <a:rPr lang="en-GB" dirty="0" smtClean="0"/>
              <a:t>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Ijspeert</a:t>
            </a:r>
            <a:r>
              <a:rPr lang="en-GB" dirty="0"/>
              <a:t> AJ and </a:t>
            </a:r>
            <a:r>
              <a:rPr lang="en-GB" dirty="0" err="1"/>
              <a:t>Ronsse</a:t>
            </a:r>
            <a:r>
              <a:rPr lang="en-GB" dirty="0"/>
              <a:t> R (2016) </a:t>
            </a:r>
            <a:r>
              <a:rPr lang="en-GB" b="1" dirty="0"/>
              <a:t>Humanoid Robot Control Recruiting Muscles, Reflexes and a Central Pattern Generator</a:t>
            </a:r>
            <a:r>
              <a:rPr lang="en-GB" dirty="0"/>
              <a:t>. In: </a:t>
            </a:r>
            <a:r>
              <a:rPr lang="en-GB" i="1" dirty="0"/>
              <a:t>IEEE-EMB Benelux Chapter and the 14th National Day on Biomedical Engineering</a:t>
            </a:r>
            <a:r>
              <a:rPr lang="en-GB" dirty="0"/>
              <a:t>, Brussels, 4 March 2016</a:t>
            </a:r>
            <a:r>
              <a:rPr lang="en-GB" dirty="0" smtClean="0"/>
              <a:t>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Colasanto</a:t>
            </a:r>
            <a:r>
              <a:rPr lang="en-GB" dirty="0"/>
              <a:t> L, </a:t>
            </a:r>
            <a:r>
              <a:rPr lang="en-GB" dirty="0" err="1"/>
              <a:t>Ronsse</a:t>
            </a:r>
            <a:r>
              <a:rPr lang="en-GB" dirty="0"/>
              <a:t> R and </a:t>
            </a:r>
            <a:r>
              <a:rPr lang="en-GB" dirty="0" err="1"/>
              <a:t>Ijspeert</a:t>
            </a:r>
            <a:r>
              <a:rPr lang="en-GB" dirty="0"/>
              <a:t> AJ (2015) </a:t>
            </a:r>
            <a:r>
              <a:rPr lang="en-GB" b="1" dirty="0"/>
              <a:t>Porting Reflex-Based Muscles Control to Real Humanoid Robots</a:t>
            </a:r>
            <a:r>
              <a:rPr lang="en-GB" dirty="0"/>
              <a:t>. In: </a:t>
            </a:r>
            <a:r>
              <a:rPr lang="en-GB" i="1" dirty="0"/>
              <a:t>2015 IEEE International Conference on Robotics and Automation (ICRA) - Workshop on Dynamic Locomotion and Balancing</a:t>
            </a:r>
            <a:r>
              <a:rPr lang="en-GB" dirty="0"/>
              <a:t>, Seattle, WA, 26 May 2015</a:t>
            </a:r>
            <a:r>
              <a:rPr lang="en-GB" dirty="0" smtClean="0"/>
              <a:t>.</a:t>
            </a:r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</a:rPr>
              <a:t>Van der Noot N</a:t>
            </a:r>
            <a:r>
              <a:rPr lang="en-GB" dirty="0"/>
              <a:t>, </a:t>
            </a:r>
            <a:r>
              <a:rPr lang="en-GB" dirty="0" err="1"/>
              <a:t>Dzeladini</a:t>
            </a:r>
            <a:r>
              <a:rPr lang="en-GB" dirty="0"/>
              <a:t> F, </a:t>
            </a:r>
            <a:r>
              <a:rPr lang="en-GB" dirty="0" err="1"/>
              <a:t>Ijspeert</a:t>
            </a:r>
            <a:r>
              <a:rPr lang="en-GB" dirty="0"/>
              <a:t> AJ and </a:t>
            </a:r>
            <a:r>
              <a:rPr lang="en-GB" dirty="0" err="1"/>
              <a:t>Ronsse</a:t>
            </a:r>
            <a:r>
              <a:rPr lang="en-GB" dirty="0"/>
              <a:t> R (2014) </a:t>
            </a:r>
            <a:r>
              <a:rPr lang="en-GB" b="1" dirty="0"/>
              <a:t>Simplification of the Hill Muscle Model Computation for Real-Time Walking Controllers with Large Time Steps</a:t>
            </a:r>
            <a:r>
              <a:rPr lang="en-GB" dirty="0"/>
              <a:t>. In: </a:t>
            </a:r>
            <a:r>
              <a:rPr lang="en-GB" i="1" dirty="0"/>
              <a:t>Dynamic Walking</a:t>
            </a:r>
            <a:r>
              <a:rPr lang="en-GB" dirty="0"/>
              <a:t>, Zurich, 10-13 June 2014.</a:t>
            </a:r>
            <a:endParaRPr lang="en-GB" dirty="0" smtClean="0"/>
          </a:p>
          <a:p>
            <a:pPr marL="285750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92480" y="1295561"/>
            <a:ext cx="2381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Poster presentations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 smtClean="0"/>
              <a:t>Respice</a:t>
            </a:r>
            <a:r>
              <a:rPr lang="en-GB" dirty="0" smtClean="0"/>
              <a:t> finem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509" y="1483746"/>
            <a:ext cx="7844983" cy="43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5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61049" y="1828802"/>
            <a:ext cx="8557404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 &amp;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b="1" dirty="0" smtClean="0"/>
          </a:p>
          <a:p>
            <a:r>
              <a:rPr lang="en-US" sz="2400" b="1" dirty="0" smtClean="0"/>
              <a:t>Reflex-based controller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Forward speed modulation in 2D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Steering control in 3D scenarios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 smtClean="0"/>
          </a:p>
          <a:p>
            <a:r>
              <a:rPr lang="en-US" sz="2400" b="1" dirty="0" smtClean="0"/>
              <a:t>Conclusion</a:t>
            </a:r>
          </a:p>
          <a:p>
            <a:endParaRPr lang="en-US" sz="500" b="1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Supplementary material</a:t>
            </a:r>
          </a:p>
        </p:txBody>
      </p:sp>
    </p:spTree>
    <p:extLst>
      <p:ext uri="{BB962C8B-B14F-4D97-AF65-F5344CB8AC3E}">
        <p14:creationId xmlns:p14="http://schemas.microsoft.com/office/powerpoint/2010/main" val="62539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Hill muscle model integration problem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87" y="1871233"/>
            <a:ext cx="2228208" cy="3551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46" y="2103571"/>
            <a:ext cx="8070894" cy="331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8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Hill muscles: computing the steady-state values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9" y="1135628"/>
            <a:ext cx="4686497" cy="2205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5" y="1026392"/>
            <a:ext cx="3437073" cy="2208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22" y="3846620"/>
            <a:ext cx="3067644" cy="2368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5956" y="3477920"/>
            <a:ext cx="207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Look Up Table (</a:t>
            </a:r>
            <a:r>
              <a:rPr lang="en-GB" b="1" dirty="0" smtClean="0">
                <a:solidFill>
                  <a:srgbClr val="FF0000"/>
                </a:solidFill>
              </a:rPr>
              <a:t>LUT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83095" y="3581156"/>
            <a:ext cx="298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Third-order polynomial (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TOP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00447" y="5262465"/>
            <a:ext cx="321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Newton-Raphson scheme (</a:t>
            </a:r>
            <a:r>
              <a:rPr lang="en-GB" b="1" dirty="0" smtClean="0">
                <a:solidFill>
                  <a:schemeClr val="accent2"/>
                </a:solidFill>
              </a:rPr>
              <a:t>NRS</a:t>
            </a:r>
            <a:r>
              <a:rPr lang="en-GB" b="1" dirty="0" smtClean="0"/>
              <a:t>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553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Hill muscles: steady-state approximation results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4" y="1132339"/>
            <a:ext cx="9868893" cy="498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88720" y="163210"/>
            <a:ext cx="8870028" cy="426725"/>
          </a:xfrm>
        </p:spPr>
        <p:txBody>
          <a:bodyPr/>
          <a:lstStyle/>
          <a:p>
            <a:r>
              <a:rPr lang="en-GB" dirty="0" smtClean="0"/>
              <a:t>Combining approximations and full dynamics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88" y="1218574"/>
            <a:ext cx="6450225" cy="45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Real experiment: simulation and experimental gaits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8051211" y="896501"/>
            <a:ext cx="1528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Real robot</a:t>
            </a:r>
            <a:endParaRPr lang="en-GB" sz="2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535486" y="896501"/>
            <a:ext cx="16578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Simulation</a:t>
            </a:r>
            <a:endParaRPr lang="en-GB" sz="2200" b="1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-49138" y="2505350"/>
            <a:ext cx="1888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Position (rad</a:t>
            </a:r>
            <a:r>
              <a:rPr lang="en-GB" sz="2200" b="1" dirty="0"/>
              <a:t>)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14"/>
          <a:stretch/>
        </p:blipFill>
        <p:spPr>
          <a:xfrm>
            <a:off x="1261628" y="1927216"/>
            <a:ext cx="4205600" cy="1998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674" y="1952349"/>
            <a:ext cx="4123018" cy="196067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188812" y="3253634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040FE"/>
                </a:solidFill>
              </a:rPr>
              <a:t>hip</a:t>
            </a:r>
            <a:endParaRPr lang="en-GB" dirty="0">
              <a:solidFill>
                <a:srgbClr val="4040F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555095" y="3306142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040FE"/>
                </a:solidFill>
              </a:rPr>
              <a:t>hip</a:t>
            </a:r>
            <a:endParaRPr lang="en-GB" dirty="0">
              <a:solidFill>
                <a:srgbClr val="4040F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17994" y="223318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8A448"/>
                </a:solidFill>
              </a:rPr>
              <a:t>knee</a:t>
            </a:r>
            <a:endParaRPr lang="en-GB" dirty="0">
              <a:solidFill>
                <a:srgbClr val="48A448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387894" y="219798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8A448"/>
                </a:solidFill>
              </a:rPr>
              <a:t>knee</a:t>
            </a:r>
            <a:endParaRPr lang="en-GB" dirty="0">
              <a:solidFill>
                <a:srgbClr val="48A448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73556" y="2857007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ankle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349056" y="2888859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ankle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2577940" y="1952349"/>
            <a:ext cx="426819" cy="1046364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7885061" y="1994010"/>
            <a:ext cx="455857" cy="869470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>
            <a:off x="1786064" y="1537484"/>
            <a:ext cx="1451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4F6228"/>
                </a:solidFill>
              </a:rPr>
              <a:t>knee flexion</a:t>
            </a:r>
            <a:endParaRPr lang="en-GB" sz="2000" dirty="0">
              <a:solidFill>
                <a:srgbClr val="4F6228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97083" y="1629618"/>
            <a:ext cx="1451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4F6228"/>
                </a:solidFill>
              </a:rPr>
              <a:t>knee flexion</a:t>
            </a:r>
            <a:endParaRPr lang="en-GB" sz="2000" dirty="0">
              <a:solidFill>
                <a:srgbClr val="4F6228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238000" y="2586519"/>
            <a:ext cx="1245698" cy="393106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/>
          <p:cNvSpPr txBox="1"/>
          <p:nvPr/>
        </p:nvSpPr>
        <p:spPr>
          <a:xfrm>
            <a:off x="3286305" y="1812926"/>
            <a:ext cx="1232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4F6228"/>
                </a:solidFill>
              </a:rPr>
              <a:t>stretched leg</a:t>
            </a:r>
            <a:endParaRPr lang="en-GB" sz="2000" dirty="0">
              <a:solidFill>
                <a:srgbClr val="4F6228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8439705" y="2058789"/>
            <a:ext cx="833215" cy="492988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/>
          <p:cNvSpPr txBox="1"/>
          <p:nvPr/>
        </p:nvSpPr>
        <p:spPr>
          <a:xfrm>
            <a:off x="8003115" y="1359927"/>
            <a:ext cx="1655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4F6228"/>
                </a:solidFill>
              </a:rPr>
              <a:t>non-stretched</a:t>
            </a:r>
          </a:p>
          <a:p>
            <a:pPr algn="ctr"/>
            <a:r>
              <a:rPr lang="en-GB" sz="2000" dirty="0" smtClean="0">
                <a:solidFill>
                  <a:srgbClr val="4F6228"/>
                </a:solidFill>
              </a:rPr>
              <a:t>leg</a:t>
            </a:r>
            <a:endParaRPr lang="en-GB" sz="2000" dirty="0">
              <a:solidFill>
                <a:srgbClr val="4F6228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9320380" y="2575752"/>
            <a:ext cx="692724" cy="393106"/>
          </a:xfrm>
          <a:prstGeom prst="ellipse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/>
          <p:cNvSpPr txBox="1"/>
          <p:nvPr/>
        </p:nvSpPr>
        <p:spPr>
          <a:xfrm>
            <a:off x="9052973" y="1813106"/>
            <a:ext cx="1495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4F6228"/>
                </a:solidFill>
              </a:rPr>
              <a:t>stretched leg</a:t>
            </a:r>
            <a:endParaRPr lang="en-GB" sz="2000" dirty="0">
              <a:solidFill>
                <a:srgbClr val="4F6228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6200000">
            <a:off x="56848" y="4661006"/>
            <a:ext cx="16766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Torque (Nm)</a:t>
            </a:r>
            <a:endParaRPr lang="en-GB" sz="2200" b="1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58" y="4085279"/>
            <a:ext cx="4172387" cy="1980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81" y="4085279"/>
            <a:ext cx="4208941" cy="198000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4823817" y="5219414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040FE"/>
                </a:solidFill>
              </a:rPr>
              <a:t>hip</a:t>
            </a:r>
            <a:endParaRPr lang="en-GB" dirty="0">
              <a:solidFill>
                <a:srgbClr val="4040F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215811" y="5320632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040FE"/>
                </a:solidFill>
              </a:rPr>
              <a:t>hip</a:t>
            </a:r>
            <a:endParaRPr lang="en-GB" dirty="0">
              <a:solidFill>
                <a:srgbClr val="4040FE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0366750" y="4736724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8A448"/>
                </a:solidFill>
              </a:rPr>
              <a:t>knee</a:t>
            </a:r>
            <a:endParaRPr lang="en-GB" dirty="0">
              <a:solidFill>
                <a:srgbClr val="48A448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823817" y="4691783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8A448"/>
                </a:solidFill>
              </a:rPr>
              <a:t>knee</a:t>
            </a:r>
            <a:endParaRPr lang="en-GB" dirty="0">
              <a:solidFill>
                <a:srgbClr val="48A448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758665" y="4464325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ankle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499846" y="4368883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ankle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60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/>
      <p:bldP spid="55" grpId="0"/>
      <p:bldP spid="57" grpId="0" animBg="1"/>
      <p:bldP spid="58" grpId="0"/>
      <p:bldP spid="60" grpId="0" animBg="1"/>
      <p:bldP spid="61" grpId="0"/>
      <p:bldP spid="63" grpId="0" animBg="1"/>
      <p:bldP spid="6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Real experiment: vertical feet forces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72" y="3628106"/>
            <a:ext cx="6105857" cy="27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71" y="774418"/>
            <a:ext cx="6105857" cy="27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676" y="1740749"/>
            <a:ext cx="1839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Simulation forces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3676" y="4535682"/>
            <a:ext cx="1748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Real experiment</a:t>
            </a:r>
          </a:p>
          <a:p>
            <a:r>
              <a:rPr lang="en-GB" b="1" dirty="0" smtClean="0"/>
              <a:t>forces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245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Biped embodiment: the COMAN robot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403897" y="2496040"/>
            <a:ext cx="2911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37456B"/>
                </a:solidFill>
              </a:rPr>
              <a:t>2D gait</a:t>
            </a:r>
            <a:endParaRPr lang="en-GB" sz="2200" dirty="0">
              <a:solidFill>
                <a:srgbClr val="37456B"/>
              </a:solidFill>
            </a:endParaRPr>
          </a:p>
          <a:p>
            <a:r>
              <a:rPr lang="en-GB" sz="2200" dirty="0" smtClean="0"/>
              <a:t>waist motion only in the world sagittal plane</a:t>
            </a:r>
          </a:p>
          <a:p>
            <a:endParaRPr lang="en-GB" sz="2200" b="1" dirty="0"/>
          </a:p>
          <a:p>
            <a:r>
              <a:rPr lang="en-GB" sz="2200" b="1" dirty="0" smtClean="0">
                <a:solidFill>
                  <a:srgbClr val="37456B"/>
                </a:solidFill>
              </a:rPr>
              <a:t>3D gait</a:t>
            </a:r>
            <a:endParaRPr lang="en-GB" sz="2200" dirty="0">
              <a:solidFill>
                <a:srgbClr val="37456B"/>
              </a:solidFill>
            </a:endParaRPr>
          </a:p>
          <a:p>
            <a:r>
              <a:rPr lang="en-GB" sz="2200" dirty="0" smtClean="0"/>
              <a:t>no motion constraint</a:t>
            </a:r>
            <a:endParaRPr lang="en-GB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1733886" y="5775945"/>
            <a:ext cx="1698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real COMAN</a:t>
            </a:r>
            <a:endParaRPr lang="en-GB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33767" y="5775945"/>
            <a:ext cx="23436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simulated COMAN</a:t>
            </a:r>
            <a:endParaRPr lang="en-GB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080000"/>
            <a:ext cx="4468204" cy="46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84" y="1912226"/>
            <a:ext cx="1898092" cy="3452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080000"/>
            <a:ext cx="4468204" cy="46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080000"/>
            <a:ext cx="446820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0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Real experiment: long walk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3" y="1932039"/>
            <a:ext cx="10992874" cy="37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3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Feet with human-like compliance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8" y="1236318"/>
            <a:ext cx="4442004" cy="1645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1" y="4085367"/>
            <a:ext cx="1350000" cy="180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3889" y="4079334"/>
            <a:ext cx="1345432" cy="17983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62415" y="5885367"/>
            <a:ext cx="1743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Luca </a:t>
            </a:r>
            <a:r>
              <a:rPr lang="en-GB" sz="2000" dirty="0" err="1" smtClean="0"/>
              <a:t>Colasanto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53295" y="3051567"/>
            <a:ext cx="33056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Flex-Foot Junior prosthesis</a:t>
            </a:r>
            <a:endParaRPr lang="en-GB" sz="2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56100" y="3627678"/>
            <a:ext cx="41051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Force-displacement characteristic</a:t>
            </a:r>
            <a:endParaRPr lang="en-GB" sz="22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053" y="1027925"/>
            <a:ext cx="3981710" cy="22605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85988" y="3304657"/>
            <a:ext cx="161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deflexion (mm)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6166192" y="1973549"/>
            <a:ext cx="100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force (N)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0208102" y="2675478"/>
            <a:ext cx="1551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approximation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10208102" y="2336308"/>
            <a:ext cx="54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real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16" y="4222379"/>
            <a:ext cx="2874546" cy="148203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9822022" y="2520974"/>
            <a:ext cx="38608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822022" y="2866529"/>
            <a:ext cx="386080" cy="0"/>
          </a:xfrm>
          <a:prstGeom prst="line">
            <a:avLst/>
          </a:prstGeom>
          <a:ln w="19050">
            <a:solidFill>
              <a:srgbClr val="111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4525" y="5704411"/>
            <a:ext cx="291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Compliant foot design</a:t>
            </a:r>
            <a:endParaRPr lang="en-GB" sz="2200" b="1" dirty="0"/>
          </a:p>
        </p:txBody>
      </p:sp>
      <p:sp>
        <p:nvSpPr>
          <p:cNvPr id="30" name="Right Arrow 29"/>
          <p:cNvSpPr/>
          <p:nvPr/>
        </p:nvSpPr>
        <p:spPr>
          <a:xfrm>
            <a:off x="5542277" y="2090852"/>
            <a:ext cx="543563" cy="24996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Bent Arrow 30"/>
          <p:cNvSpPr/>
          <p:nvPr/>
        </p:nvSpPr>
        <p:spPr>
          <a:xfrm rot="10800000">
            <a:off x="7534176" y="4724399"/>
            <a:ext cx="532850" cy="671947"/>
          </a:xfrm>
          <a:prstGeom prst="ben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9" grpId="0"/>
      <p:bldP spid="30" grpId="0" animBg="1"/>
      <p:bldP spid="3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Feet comparisons: ground bumps description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59" y="1019759"/>
            <a:ext cx="7332882" cy="49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t="988"/>
          <a:stretch/>
        </p:blipFill>
        <p:spPr>
          <a:xfrm>
            <a:off x="1343607" y="979713"/>
            <a:ext cx="9550835" cy="538416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Compliant feet </a:t>
            </a:r>
            <a:r>
              <a:rPr lang="en-GB" dirty="0"/>
              <a:t>on uneven terrains</a:t>
            </a:r>
          </a:p>
        </p:txBody>
      </p:sp>
    </p:spTree>
    <p:extLst>
      <p:ext uri="{BB962C8B-B14F-4D97-AF65-F5344CB8AC3E}">
        <p14:creationId xmlns:p14="http://schemas.microsoft.com/office/powerpoint/2010/main" val="16291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0" y="864000"/>
            <a:ext cx="9558304" cy="541603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Feet comparisons on uneven terrains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1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Feet comparisons: energy and robustness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14" y="1252951"/>
            <a:ext cx="2379364" cy="1189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18" y="1143283"/>
            <a:ext cx="2379364" cy="1189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76" y="1056631"/>
            <a:ext cx="2379365" cy="1226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01030" y="2338529"/>
            <a:ext cx="17743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Rigid flat foot</a:t>
            </a:r>
            <a:endParaRPr lang="en-GB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56400" y="2307925"/>
            <a:ext cx="22274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Rigid shaped foot</a:t>
            </a:r>
            <a:endParaRPr lang="en-GB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88135" y="2307925"/>
            <a:ext cx="20786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Human-like foot</a:t>
            </a:r>
            <a:endParaRPr lang="en-GB" sz="2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65" y="3383055"/>
            <a:ext cx="4437773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33" y="3230905"/>
            <a:ext cx="4710906" cy="270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74560" y="3157044"/>
            <a:ext cx="15166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R</a:t>
            </a:r>
            <a:r>
              <a:rPr lang="en-GB" sz="2200" b="1" dirty="0" smtClean="0"/>
              <a:t>obustness</a:t>
            </a:r>
            <a:endParaRPr lang="en-GB" sz="2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37816" y="5930905"/>
            <a:ext cx="2499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obstacles height (mm)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5898758" y="4380848"/>
            <a:ext cx="10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steps (-)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662186" y="5903055"/>
            <a:ext cx="1426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speed (m/s)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16200000">
                <a:off x="-359594" y="4325407"/>
                <a:ext cx="2305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/>
                  <a:t>energy (J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0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kg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000" dirty="0" smtClean="0"/>
                  <a:t>)</a:t>
                </a:r>
                <a:endParaRPr lang="en-GB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59594" y="4325407"/>
                <a:ext cx="2305952" cy="400110"/>
              </a:xfrm>
              <a:prstGeom prst="rect">
                <a:avLst/>
              </a:prstGeom>
              <a:blipFill>
                <a:blip r:embed="rId7"/>
                <a:stretch>
                  <a:fillRect l="-7576" t="-1583" r="-25758" b="-2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2204822" y="3157043"/>
            <a:ext cx="21654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Energy efficiency</a:t>
            </a:r>
            <a:endParaRPr lang="en-GB" sz="2200" b="1" dirty="0"/>
          </a:p>
        </p:txBody>
      </p:sp>
      <p:sp>
        <p:nvSpPr>
          <p:cNvPr id="19" name="Rectangle 18"/>
          <p:cNvSpPr/>
          <p:nvPr/>
        </p:nvSpPr>
        <p:spPr>
          <a:xfrm>
            <a:off x="720049" y="991581"/>
            <a:ext cx="2969546" cy="18368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3909" y="991581"/>
            <a:ext cx="2969546" cy="1836860"/>
          </a:xfrm>
          <a:prstGeom prst="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8387769" y="1000933"/>
            <a:ext cx="2969546" cy="1827508"/>
          </a:xfrm>
          <a:prstGeom prst="rect">
            <a:avLst/>
          </a:prstGeom>
          <a:noFill/>
          <a:ln w="508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21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20" grpId="0" animBg="1"/>
      <p:bldP spid="2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Feet comparisons: stride </a:t>
            </a:r>
            <a:r>
              <a:rPr lang="en-GB" dirty="0"/>
              <a:t>length and period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20" y="1769805"/>
            <a:ext cx="5600378" cy="30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81" y="1769805"/>
            <a:ext cx="5210446" cy="30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6960" y="5132439"/>
            <a:ext cx="1823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Stride length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10614" y="5132439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Stride period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3334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Real experiment: flexible feet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7" y="1519082"/>
            <a:ext cx="3197414" cy="39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00" y="1519082"/>
            <a:ext cx="3180000" cy="39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19" y="1519082"/>
            <a:ext cx="317784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2D walking: speed parameters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0" y="1255733"/>
            <a:ext cx="11654500" cy="46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4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2D walking: metabolic energy consumption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55" y="2410945"/>
            <a:ext cx="7260090" cy="3278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1188" y="5689695"/>
            <a:ext cx="15466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speed (m/s)</a:t>
            </a:r>
            <a:endParaRPr lang="en-GB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16200000">
                <a:off x="725895" y="3804397"/>
                <a:ext cx="251241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200" dirty="0" smtClean="0"/>
                  <a:t>energy (J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2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200" b="0" i="0" smtClean="0">
                            <a:latin typeface="Cambria Math" panose="02040503050406030204" pitchFamily="18" charset="0"/>
                          </a:rPr>
                          <m:t>kg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200" dirty="0" smtClean="0"/>
                  <a:t>)</a:t>
                </a:r>
                <a:endParaRPr lang="en-GB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25895" y="3804397"/>
                <a:ext cx="2512419" cy="430887"/>
              </a:xfrm>
              <a:prstGeom prst="rect">
                <a:avLst/>
              </a:prstGeom>
              <a:blipFill>
                <a:blip r:embed="rId3"/>
                <a:stretch>
                  <a:fillRect l="-10000" t="-2184" r="-28571" b="-31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674560" y="3023849"/>
            <a:ext cx="17323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pure-reflex</a:t>
            </a:r>
          </a:p>
          <a:p>
            <a:r>
              <a:rPr lang="en-GB" sz="2200" dirty="0" smtClean="0"/>
              <a:t>fixed-CPG</a:t>
            </a:r>
          </a:p>
          <a:p>
            <a:r>
              <a:rPr lang="en-GB" sz="2200" dirty="0" smtClean="0"/>
              <a:t>adaptive-CPG</a:t>
            </a:r>
            <a:endParaRPr lang="en-GB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665061" y="1117972"/>
            <a:ext cx="8225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Small increase in </a:t>
            </a:r>
            <a:r>
              <a:rPr lang="en-GB" sz="2200" b="1" dirty="0" smtClean="0">
                <a:solidFill>
                  <a:srgbClr val="C00000"/>
                </a:solidFill>
              </a:rPr>
              <a:t>energy consumption </a:t>
            </a:r>
            <a:r>
              <a:rPr lang="en-GB" sz="2200" dirty="0" smtClean="0"/>
              <a:t>for the adaptive-CPG controller.</a:t>
            </a:r>
          </a:p>
          <a:p>
            <a:endParaRPr lang="en-GB" sz="1000" dirty="0" smtClean="0"/>
          </a:p>
          <a:p>
            <a:r>
              <a:rPr lang="en-GB" sz="2200" dirty="0" smtClean="0"/>
              <a:t>Reasonable price to pay for the resulting </a:t>
            </a:r>
            <a:r>
              <a:rPr lang="en-GB" sz="2200" b="1" dirty="0" smtClean="0">
                <a:solidFill>
                  <a:srgbClr val="C00000"/>
                </a:solidFill>
              </a:rPr>
              <a:t>versatility</a:t>
            </a:r>
            <a:r>
              <a:rPr lang="en-GB" sz="2200" dirty="0" smtClean="0"/>
              <a:t>.</a:t>
            </a:r>
            <a:endParaRPr lang="en-GB" sz="22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8174448" y="3276600"/>
            <a:ext cx="45466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174448" y="3602823"/>
            <a:ext cx="454660" cy="7620"/>
          </a:xfrm>
          <a:prstGeom prst="line">
            <a:avLst/>
          </a:prstGeom>
          <a:ln w="38100">
            <a:solidFill>
              <a:srgbClr val="1717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174448" y="3924758"/>
            <a:ext cx="454660" cy="7620"/>
          </a:xfrm>
          <a:prstGeom prst="line">
            <a:avLst/>
          </a:prstGeom>
          <a:ln w="38100">
            <a:solidFill>
              <a:srgbClr val="008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60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Human walking skills for robots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4" y="1162519"/>
            <a:ext cx="1576931" cy="25283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885" y="3748225"/>
            <a:ext cx="204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</a:rPr>
              <a:t>© Chestnutt, 2005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6257" y="4407394"/>
            <a:ext cx="1750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</a:rPr>
              <a:t>© Geyer, 2010</a:t>
            </a:r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023" y="1863721"/>
            <a:ext cx="2001454" cy="25677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8666" y="1046965"/>
            <a:ext cx="42410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b="1" dirty="0" smtClean="0"/>
              <a:t>Traditional approaches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</a:rPr>
              <a:t>versatile and well known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C00000"/>
                </a:solidFill>
              </a:rPr>
              <a:t>energy inefficiency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C00000"/>
                </a:solidFill>
              </a:rPr>
              <a:t>non human-like features</a:t>
            </a:r>
            <a:endParaRPr lang="en-GB" sz="2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6151" y="2140033"/>
            <a:ext cx="4173341" cy="257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b="1" dirty="0" smtClean="0"/>
              <a:t>Bio-inspired limit cycle walkers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</a:rPr>
              <a:t>energy efficiency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chemeClr val="tx2"/>
                </a:solidFill>
              </a:rPr>
              <a:t>human-like features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C00000"/>
                </a:solidFill>
              </a:rPr>
              <a:t>many parameters to optimize</a:t>
            </a:r>
          </a:p>
          <a:p>
            <a:pPr marL="285750" indent="-28575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C00000"/>
                </a:solidFill>
              </a:rPr>
              <a:t>mainly in simulation</a:t>
            </a:r>
            <a:endParaRPr lang="en-GB" sz="22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8071" y="4842861"/>
            <a:ext cx="8347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“</a:t>
            </a:r>
            <a:r>
              <a:rPr lang="en-GB" sz="2000" b="1" i="1" dirty="0"/>
              <a:t>A muscle-reflex model that encodes </a:t>
            </a:r>
            <a:r>
              <a:rPr lang="en-GB" sz="2000" b="1" i="1" dirty="0" smtClean="0"/>
              <a:t>principles of </a:t>
            </a:r>
            <a:r>
              <a:rPr lang="en-GB" sz="2000" b="1" i="1" dirty="0"/>
              <a:t>legged mechanics produces human walking dynamics and </a:t>
            </a:r>
            <a:r>
              <a:rPr lang="en-GB" sz="2000" b="1" i="1" dirty="0" smtClean="0"/>
              <a:t>muscle activities</a:t>
            </a:r>
            <a:r>
              <a:rPr lang="en-GB" sz="2000" dirty="0" smtClean="0"/>
              <a:t>”, </a:t>
            </a:r>
            <a:r>
              <a:rPr lang="en-GB" sz="2000" dirty="0"/>
              <a:t>H. Geyer and H. </a:t>
            </a:r>
            <a:r>
              <a:rPr lang="en-GB" sz="2000" dirty="0" smtClean="0"/>
              <a:t>Herr, 2010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232010" y="5736754"/>
            <a:ext cx="10072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Port bio-inspired controllers </a:t>
            </a:r>
            <a:r>
              <a:rPr lang="en-GB" sz="2400" dirty="0"/>
              <a:t>with </a:t>
            </a:r>
            <a:r>
              <a:rPr lang="en-GB" sz="2400" b="1" dirty="0"/>
              <a:t>steering capabilities </a:t>
            </a:r>
            <a:r>
              <a:rPr lang="en-GB" sz="2400" dirty="0" smtClean="0"/>
              <a:t>to </a:t>
            </a:r>
            <a:r>
              <a:rPr lang="en-GB" sz="2400" b="1" dirty="0" smtClean="0"/>
              <a:t>humanoid robots</a:t>
            </a:r>
            <a:endParaRPr lang="en-GB" sz="2400" b="1" dirty="0"/>
          </a:p>
        </p:txBody>
      </p:sp>
      <p:sp>
        <p:nvSpPr>
          <p:cNvPr id="11" name="Right Arrow 10"/>
          <p:cNvSpPr/>
          <p:nvPr/>
        </p:nvSpPr>
        <p:spPr>
          <a:xfrm>
            <a:off x="935968" y="5876478"/>
            <a:ext cx="255718" cy="196553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2D walking: characteristics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2" y="976355"/>
            <a:ext cx="5631112" cy="25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49" y="976355"/>
            <a:ext cx="5596564" cy="25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38" y="3735349"/>
            <a:ext cx="547421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2D </a:t>
            </a:r>
            <a:r>
              <a:rPr lang="en-GB" dirty="0" smtClean="0"/>
              <a:t>running: </a:t>
            </a:r>
            <a:r>
              <a:rPr lang="en-GB" dirty="0"/>
              <a:t>speed </a:t>
            </a:r>
            <a:r>
              <a:rPr lang="en-GB" dirty="0" smtClean="0"/>
              <a:t>parameters (I)</a:t>
            </a:r>
            <a:endParaRPr lang="en-GB" dirty="0"/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81" y="959996"/>
            <a:ext cx="8286838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2D running: speed parameters (</a:t>
            </a:r>
            <a:r>
              <a:rPr lang="en-GB" dirty="0" smtClean="0"/>
              <a:t>II)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43" y="984701"/>
            <a:ext cx="8053914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2D </a:t>
            </a:r>
            <a:r>
              <a:rPr lang="en-GB" dirty="0" smtClean="0"/>
              <a:t>running: </a:t>
            </a:r>
            <a:r>
              <a:rPr lang="en-GB" dirty="0"/>
              <a:t>characteristics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25" y="960358"/>
            <a:ext cx="7693351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Pushes: feet contact forces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3" y="3565830"/>
            <a:ext cx="5899355" cy="1753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07" y="920194"/>
            <a:ext cx="6518787" cy="1841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607" y="2693747"/>
            <a:ext cx="6666498" cy="571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03" y="5405119"/>
            <a:ext cx="6110262" cy="8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00" y="1080000"/>
            <a:ext cx="9100001" cy="504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Learning process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00" y="1080000"/>
            <a:ext cx="910000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9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Neural controller: a regression engine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871043"/>
            <a:ext cx="2919591" cy="2168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0" y="3581487"/>
            <a:ext cx="2544436" cy="23103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3413" y="3047226"/>
            <a:ext cx="608827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2060"/>
                </a:solidFill>
              </a:rPr>
              <a:t>Cerebellum Model for Articulation Control (CMAC)</a:t>
            </a:r>
          </a:p>
          <a:p>
            <a:endParaRPr lang="en-GB" sz="500" b="1" dirty="0" smtClean="0">
              <a:solidFill>
                <a:srgbClr val="002060"/>
              </a:solidFill>
            </a:endParaRPr>
          </a:p>
          <a:p>
            <a:r>
              <a:rPr lang="en-GB" sz="2200" dirty="0" smtClean="0"/>
              <a:t>Based on the cerebellum organization</a:t>
            </a:r>
          </a:p>
          <a:p>
            <a:endParaRPr lang="en-GB" sz="500" dirty="0" smtClean="0"/>
          </a:p>
          <a:p>
            <a:r>
              <a:rPr lang="en-GB" sz="2200" dirty="0" smtClean="0"/>
              <a:t>Neural network</a:t>
            </a:r>
            <a:endParaRPr lang="en-GB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5023413" y="4759582"/>
            <a:ext cx="46702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2060"/>
                </a:solidFill>
              </a:rPr>
              <a:t>Support Vector Regression (SVR)</a:t>
            </a:r>
          </a:p>
          <a:p>
            <a:endParaRPr lang="en-GB" sz="500" b="1" dirty="0" smtClean="0">
              <a:solidFill>
                <a:srgbClr val="002060"/>
              </a:solidFill>
            </a:endParaRPr>
          </a:p>
          <a:p>
            <a:r>
              <a:rPr lang="en-GB" sz="2200" dirty="0" smtClean="0"/>
              <a:t>Mathematical model</a:t>
            </a:r>
          </a:p>
          <a:p>
            <a:endParaRPr lang="en-GB" sz="500" dirty="0" smtClean="0"/>
          </a:p>
          <a:p>
            <a:r>
              <a:rPr lang="en-GB" sz="2200" dirty="0" smtClean="0"/>
              <a:t>Data points selected as support vectors</a:t>
            </a:r>
            <a:endParaRPr lang="en-GB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943161" y="3154421"/>
            <a:ext cx="8978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2060"/>
                </a:solidFill>
              </a:rPr>
              <a:t>CMAC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1978" y="5857110"/>
            <a:ext cx="6402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>
                <a:solidFill>
                  <a:srgbClr val="002060"/>
                </a:solidFill>
              </a:rPr>
              <a:t>SVR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30515" y="3963917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</a:rPr>
              <a:t>[Smith 1998]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5620" y="1111956"/>
            <a:ext cx="1597307" cy="1064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tx1"/>
                </a:solidFill>
              </a:rPr>
              <a:t>Sensors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46739" y="1111955"/>
            <a:ext cx="1979271" cy="1064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>
                <a:solidFill>
                  <a:schemeClr val="tx1"/>
                </a:solidFill>
              </a:rPr>
              <a:t>Regression</a:t>
            </a:r>
            <a:endParaRPr lang="en-GB" sz="22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509811" y="1539433"/>
            <a:ext cx="532436" cy="5324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/>
              <a:t>-</a:t>
            </a:r>
            <a:endParaRPr lang="en-GB" sz="3200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342927" y="2008979"/>
            <a:ext cx="60381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42927" y="1644390"/>
            <a:ext cx="60381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345821" y="1264353"/>
            <a:ext cx="60381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2"/>
          </p:cNvCxnSpPr>
          <p:nvPr/>
        </p:nvCxnSpPr>
        <p:spPr>
          <a:xfrm flipV="1">
            <a:off x="8926010" y="1805651"/>
            <a:ext cx="1583801" cy="12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2" idx="6"/>
          </p:cNvCxnSpPr>
          <p:nvPr/>
        </p:nvCxnSpPr>
        <p:spPr>
          <a:xfrm flipH="1" flipV="1">
            <a:off x="8923050" y="1261840"/>
            <a:ext cx="2119197" cy="543811"/>
          </a:xfrm>
          <a:prstGeom prst="bentConnector3">
            <a:avLst>
              <a:gd name="adj1" fmla="val -10787"/>
            </a:avLst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endCxn id="12" idx="4"/>
          </p:cNvCxnSpPr>
          <p:nvPr/>
        </p:nvCxnSpPr>
        <p:spPr>
          <a:xfrm flipV="1">
            <a:off x="10220449" y="2071869"/>
            <a:ext cx="555580" cy="54322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572264" y="818098"/>
            <a:ext cx="11689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Learning</a:t>
            </a:r>
            <a:endParaRPr lang="en-GB" sz="2200" dirty="0"/>
          </a:p>
        </p:txBody>
      </p:sp>
      <p:sp>
        <p:nvSpPr>
          <p:cNvPr id="39" name="TextBox 38"/>
          <p:cNvSpPr txBox="1"/>
          <p:nvPr/>
        </p:nvSpPr>
        <p:spPr>
          <a:xfrm>
            <a:off x="9075580" y="1800279"/>
            <a:ext cx="1351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Prediction</a:t>
            </a:r>
            <a:endParaRPr lang="en-GB" sz="2200" dirty="0"/>
          </a:p>
        </p:txBody>
      </p:sp>
      <p:sp>
        <p:nvSpPr>
          <p:cNvPr id="40" name="TextBox 39"/>
          <p:cNvSpPr txBox="1"/>
          <p:nvPr/>
        </p:nvSpPr>
        <p:spPr>
          <a:xfrm>
            <a:off x="7932331" y="2365256"/>
            <a:ext cx="22475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Training reference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8224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Torques reconstruction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9" y="1135626"/>
            <a:ext cx="8545744" cy="4820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05708" y="2102676"/>
            <a:ext cx="18537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smtClean="0"/>
              <a:t>reconstruction</a:t>
            </a:r>
          </a:p>
          <a:p>
            <a:r>
              <a:rPr lang="en-GB" sz="2200" dirty="0" smtClean="0"/>
              <a:t>reference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305596" y="2355427"/>
            <a:ext cx="454660" cy="7620"/>
          </a:xfrm>
          <a:prstGeom prst="line">
            <a:avLst/>
          </a:prstGeom>
          <a:ln w="38100">
            <a:solidFill>
              <a:srgbClr val="374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305596" y="2668104"/>
            <a:ext cx="454660" cy="7620"/>
          </a:xfrm>
          <a:prstGeom prst="line">
            <a:avLst/>
          </a:prstGeom>
          <a:ln w="38100">
            <a:solidFill>
              <a:srgbClr val="B1B1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58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Stimulations reconstruction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69" y="1238866"/>
            <a:ext cx="5573495" cy="4355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84" y="2684208"/>
            <a:ext cx="6076657" cy="33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COG ration: </a:t>
            </a:r>
            <a:r>
              <a:rPr lang="en-GB" dirty="0" smtClean="0"/>
              <a:t>sagittal plane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46" y="1809536"/>
            <a:ext cx="8208709" cy="360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General control framework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00" y="460800"/>
            <a:ext cx="106823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COG ration: transverse plane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29" y="1413765"/>
            <a:ext cx="9241542" cy="42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6" y="1061440"/>
            <a:ext cx="8466285" cy="498016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Learning performances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221481" y="2955010"/>
            <a:ext cx="255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2060"/>
                </a:solidFill>
              </a:rPr>
              <a:t>Cognitive control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292398" y="3492200"/>
                <a:ext cx="2409314" cy="5632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training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time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elapsed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simulation</m:t>
                          </m:r>
                          <m:r>
                            <a:rPr lang="en-GB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time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2398" y="3492200"/>
                <a:ext cx="2409314" cy="5632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3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200" y="2274006"/>
            <a:ext cx="2121181" cy="263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00" y="2185200"/>
            <a:ext cx="1943228" cy="1634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96" y="1110412"/>
            <a:ext cx="4496654" cy="50400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CPG structure for straight walking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19969" y="1723560"/>
            <a:ext cx="239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Rhythm generator (RG)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481526" y="1723560"/>
            <a:ext cx="232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Pattern formation (PF)</a:t>
            </a:r>
            <a:endParaRPr lang="en-GB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30" y="1012779"/>
            <a:ext cx="3777954" cy="52189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65130" y="1012779"/>
            <a:ext cx="3846950" cy="15303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08240" y="1983782"/>
            <a:ext cx="2377440" cy="18566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365130" y="2611120"/>
            <a:ext cx="3846950" cy="298577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375633" y="3973830"/>
            <a:ext cx="4692689" cy="22579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508240" y="1012778"/>
            <a:ext cx="2377440" cy="73728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300819" y="1261895"/>
            <a:ext cx="550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RG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54676" y="2543175"/>
            <a:ext cx="550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RG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85518" y="1119118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PF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8579" y="3494484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PF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35434" y="4454805"/>
            <a:ext cx="48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C00000"/>
                </a:solidFill>
              </a:rPr>
              <a:t>PF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9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3D straight walking: characteristics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241" y="978923"/>
            <a:ext cx="8399519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3D walking: </a:t>
            </a:r>
            <a:r>
              <a:rPr lang="en-GB" dirty="0"/>
              <a:t>speed parameters (I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667" y="994166"/>
            <a:ext cx="8292666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5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3D walking: speed parameters (</a:t>
            </a:r>
            <a:r>
              <a:rPr lang="en-GB" dirty="0" smtClean="0"/>
              <a:t>II)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65" y="967504"/>
            <a:ext cx="8480671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3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Comparisons to human and LIP-based data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51" y="1368642"/>
            <a:ext cx="2562727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65" y="1368642"/>
            <a:ext cx="2562727" cy="19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51" y="1368642"/>
            <a:ext cx="2548498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4" y="4041361"/>
            <a:ext cx="2589720" cy="19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997" y="4041361"/>
            <a:ext cx="2588007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68" y="4041361"/>
            <a:ext cx="2589720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5850" y="3340016"/>
            <a:ext cx="1818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sagittal ankle angle</a:t>
            </a:r>
            <a:endParaRPr lang="en-GB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42211" y="3334483"/>
            <a:ext cx="1770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sagittal knee angle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051215" y="3377068"/>
            <a:ext cx="1627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sagittal hip angle</a:t>
            </a:r>
            <a:endParaRPr lang="en-GB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53631" y="6047238"/>
            <a:ext cx="1931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sagittal ankle torque</a:t>
            </a:r>
            <a:endParaRPr lang="en-GB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91659" y="6041706"/>
            <a:ext cx="1882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sagittal knee torque</a:t>
            </a:r>
            <a:endParaRPr lang="en-GB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012743" y="6047237"/>
            <a:ext cx="17402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sagittal hip torque</a:t>
            </a:r>
            <a:endParaRPr lang="en-GB" sz="1600" b="1" dirty="0"/>
          </a:p>
        </p:txBody>
      </p:sp>
      <p:sp>
        <p:nvSpPr>
          <p:cNvPr id="16" name="Rectangle 15"/>
          <p:cNvSpPr/>
          <p:nvPr/>
        </p:nvSpPr>
        <p:spPr>
          <a:xfrm>
            <a:off x="2955972" y="822870"/>
            <a:ext cx="1021676" cy="9024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955972" y="813119"/>
            <a:ext cx="110405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/>
              <a:t>R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0.8</a:t>
            </a:r>
            <a:endParaRPr lang="en-GB" sz="1200" dirty="0" smtClean="0"/>
          </a:p>
          <a:p>
            <a:r>
              <a:rPr lang="el-GR" sz="1200" b="1" dirty="0" smtClean="0"/>
              <a:t>Δ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-9 %</a:t>
            </a:r>
          </a:p>
          <a:p>
            <a:endParaRPr lang="en-GB" sz="500" b="1" dirty="0" smtClean="0"/>
          </a:p>
          <a:p>
            <a:r>
              <a:rPr lang="en-GB" sz="1200" b="1" dirty="0" smtClean="0"/>
              <a:t>R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0.32</a:t>
            </a:r>
            <a:endParaRPr lang="en-GB" sz="1200" dirty="0"/>
          </a:p>
          <a:p>
            <a:r>
              <a:rPr lang="el-GR" sz="1200" b="1" dirty="0" smtClean="0"/>
              <a:t>Δ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-40 %</a:t>
            </a:r>
            <a:endParaRPr lang="en-GB" sz="1200" b="1" dirty="0"/>
          </a:p>
        </p:txBody>
      </p:sp>
      <p:sp>
        <p:nvSpPr>
          <p:cNvPr id="18" name="Rectangle 17"/>
          <p:cNvSpPr/>
          <p:nvPr/>
        </p:nvSpPr>
        <p:spPr>
          <a:xfrm>
            <a:off x="6811081" y="813119"/>
            <a:ext cx="1021676" cy="9024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835715" y="813119"/>
            <a:ext cx="99704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/>
              <a:t>R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0.95</a:t>
            </a:r>
            <a:endParaRPr lang="en-GB" sz="1200" dirty="0" smtClean="0"/>
          </a:p>
          <a:p>
            <a:r>
              <a:rPr lang="el-GR" sz="1200" b="1" dirty="0" smtClean="0"/>
              <a:t>Δ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0 %</a:t>
            </a:r>
          </a:p>
          <a:p>
            <a:endParaRPr lang="en-GB" sz="500" b="1" dirty="0" smtClean="0"/>
          </a:p>
          <a:p>
            <a:r>
              <a:rPr lang="en-GB" sz="1200" b="1" dirty="0" smtClean="0"/>
              <a:t>R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0.87</a:t>
            </a:r>
            <a:endParaRPr lang="en-GB" sz="1200" dirty="0"/>
          </a:p>
          <a:p>
            <a:r>
              <a:rPr lang="el-GR" sz="1200" b="1" dirty="0" smtClean="0"/>
              <a:t>Δ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-6 %</a:t>
            </a:r>
            <a:endParaRPr lang="en-GB" sz="1200" b="1" dirty="0"/>
          </a:p>
        </p:txBody>
      </p:sp>
      <p:sp>
        <p:nvSpPr>
          <p:cNvPr id="20" name="Rectangle 19"/>
          <p:cNvSpPr/>
          <p:nvPr/>
        </p:nvSpPr>
        <p:spPr>
          <a:xfrm>
            <a:off x="10307165" y="822870"/>
            <a:ext cx="1021676" cy="9024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0331799" y="822870"/>
            <a:ext cx="997042" cy="91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/>
              <a:t>R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0.97</a:t>
            </a:r>
            <a:endParaRPr lang="en-GB" sz="1200" dirty="0" smtClean="0"/>
          </a:p>
          <a:p>
            <a:r>
              <a:rPr lang="el-GR" sz="1200" b="1" dirty="0" smtClean="0"/>
              <a:t>Δ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0 %</a:t>
            </a:r>
          </a:p>
          <a:p>
            <a:endParaRPr lang="en-GB" sz="500" b="1" dirty="0" smtClean="0"/>
          </a:p>
          <a:p>
            <a:r>
              <a:rPr lang="en-GB" sz="1200" b="1" dirty="0" smtClean="0"/>
              <a:t>R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0.93</a:t>
            </a:r>
            <a:endParaRPr lang="en-GB" sz="1200" dirty="0"/>
          </a:p>
          <a:p>
            <a:r>
              <a:rPr lang="el-GR" sz="1200" b="1" dirty="0" smtClean="0"/>
              <a:t>Δ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0</a:t>
            </a:r>
            <a:r>
              <a:rPr lang="en-GB" sz="1200" b="1" dirty="0" smtClean="0"/>
              <a:t> %</a:t>
            </a:r>
            <a:endParaRPr lang="en-GB" sz="1200" b="1" dirty="0"/>
          </a:p>
        </p:txBody>
      </p:sp>
      <p:sp>
        <p:nvSpPr>
          <p:cNvPr id="22" name="Rectangle 21"/>
          <p:cNvSpPr/>
          <p:nvPr/>
        </p:nvSpPr>
        <p:spPr>
          <a:xfrm>
            <a:off x="2783834" y="3830044"/>
            <a:ext cx="1021676" cy="9024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808468" y="3830044"/>
            <a:ext cx="104244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/>
              <a:t>R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0.92</a:t>
            </a:r>
            <a:endParaRPr lang="en-GB" sz="1200" dirty="0" smtClean="0"/>
          </a:p>
          <a:p>
            <a:r>
              <a:rPr lang="el-GR" sz="1200" b="1" dirty="0" smtClean="0"/>
              <a:t>Δ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-5 %</a:t>
            </a:r>
          </a:p>
          <a:p>
            <a:endParaRPr lang="en-GB" sz="500" b="1" dirty="0" smtClean="0"/>
          </a:p>
          <a:p>
            <a:r>
              <a:rPr lang="en-GB" sz="1200" b="1" dirty="0" smtClean="0"/>
              <a:t>R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0.89</a:t>
            </a:r>
            <a:endParaRPr lang="en-GB" sz="1200" dirty="0"/>
          </a:p>
          <a:p>
            <a:r>
              <a:rPr lang="el-GR" sz="1200" b="1" dirty="0" smtClean="0"/>
              <a:t>Δ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29 %</a:t>
            </a:r>
            <a:endParaRPr lang="en-GB" sz="1200" b="1" dirty="0"/>
          </a:p>
        </p:txBody>
      </p:sp>
      <p:sp>
        <p:nvSpPr>
          <p:cNvPr id="24" name="Rectangle 23"/>
          <p:cNvSpPr/>
          <p:nvPr/>
        </p:nvSpPr>
        <p:spPr>
          <a:xfrm>
            <a:off x="6516933" y="3824512"/>
            <a:ext cx="1021676" cy="9024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6541567" y="3824512"/>
            <a:ext cx="104244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/>
              <a:t>R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0.24</a:t>
            </a:r>
            <a:endParaRPr lang="en-GB" sz="1200" dirty="0" smtClean="0"/>
          </a:p>
          <a:p>
            <a:r>
              <a:rPr lang="el-GR" sz="1200" b="1" dirty="0" smtClean="0"/>
              <a:t>Δ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82 %</a:t>
            </a:r>
          </a:p>
          <a:p>
            <a:endParaRPr lang="en-GB" sz="500" b="1" dirty="0" smtClean="0"/>
          </a:p>
          <a:p>
            <a:r>
              <a:rPr lang="en-GB" sz="1200" b="1" dirty="0" smtClean="0"/>
              <a:t>R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0.71</a:t>
            </a:r>
            <a:endParaRPr lang="en-GB" sz="1200" dirty="0"/>
          </a:p>
          <a:p>
            <a:r>
              <a:rPr lang="el-GR" sz="1200" b="1" dirty="0" smtClean="0"/>
              <a:t>Δ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-19 %</a:t>
            </a:r>
            <a:endParaRPr lang="en-GB" sz="1200" b="1" dirty="0"/>
          </a:p>
        </p:txBody>
      </p:sp>
      <p:sp>
        <p:nvSpPr>
          <p:cNvPr id="26" name="Rectangle 25"/>
          <p:cNvSpPr/>
          <p:nvPr/>
        </p:nvSpPr>
        <p:spPr>
          <a:xfrm>
            <a:off x="10356017" y="5103397"/>
            <a:ext cx="1021676" cy="9024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0380651" y="5103397"/>
            <a:ext cx="10667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 smtClean="0"/>
              <a:t>R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0.53</a:t>
            </a:r>
            <a:endParaRPr lang="en-GB" sz="1200" dirty="0" smtClean="0"/>
          </a:p>
          <a:p>
            <a:r>
              <a:rPr lang="el-GR" sz="1200" b="1" dirty="0" smtClean="0"/>
              <a:t>Δ</a:t>
            </a:r>
            <a:r>
              <a:rPr lang="en-GB" sz="800" b="1" dirty="0" err="1" smtClean="0"/>
              <a:t>neur</a:t>
            </a:r>
            <a:r>
              <a:rPr lang="en-GB" sz="1200" b="1" dirty="0" smtClean="0"/>
              <a:t> = -3 %</a:t>
            </a:r>
          </a:p>
          <a:p>
            <a:endParaRPr lang="en-GB" sz="500" b="1" dirty="0" smtClean="0"/>
          </a:p>
          <a:p>
            <a:r>
              <a:rPr lang="en-GB" sz="1200" b="1" dirty="0" smtClean="0"/>
              <a:t>R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0.66</a:t>
            </a:r>
            <a:endParaRPr lang="en-GB" sz="1200" dirty="0"/>
          </a:p>
          <a:p>
            <a:r>
              <a:rPr lang="el-GR" sz="1200" b="1" dirty="0" smtClean="0"/>
              <a:t>Δ</a:t>
            </a:r>
            <a:r>
              <a:rPr lang="en-GB" sz="800" b="1" dirty="0" smtClean="0"/>
              <a:t>LIP</a:t>
            </a:r>
            <a:r>
              <a:rPr lang="en-GB" sz="1200" b="1" dirty="0" smtClean="0"/>
              <a:t> </a:t>
            </a:r>
            <a:r>
              <a:rPr lang="en-GB" sz="1200" b="1" dirty="0"/>
              <a:t>= </a:t>
            </a:r>
            <a:r>
              <a:rPr lang="en-GB" sz="1200" b="1" dirty="0" smtClean="0"/>
              <a:t>-1 %</a:t>
            </a:r>
            <a:endParaRPr lang="en-GB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501882" y="3946676"/>
            <a:ext cx="16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human-data</a:t>
            </a:r>
          </a:p>
          <a:p>
            <a:r>
              <a:rPr lang="en-GB" dirty="0" smtClean="0"/>
              <a:t>LIP-based</a:t>
            </a:r>
          </a:p>
          <a:p>
            <a:r>
              <a:rPr lang="en-GB" dirty="0" smtClean="0"/>
              <a:t>neuromuscular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10207217" y="4099828"/>
            <a:ext cx="249265" cy="97581"/>
          </a:xfrm>
          <a:prstGeom prst="rect">
            <a:avLst/>
          </a:prstGeom>
          <a:solidFill>
            <a:srgbClr val="DFDFD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10207217" y="4368333"/>
            <a:ext cx="249265" cy="97581"/>
          </a:xfrm>
          <a:prstGeom prst="rect">
            <a:avLst/>
          </a:prstGeom>
          <a:solidFill>
            <a:srgbClr val="7C7C7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0205642" y="4652557"/>
            <a:ext cx="249265" cy="97581"/>
          </a:xfrm>
          <a:prstGeom prst="rect">
            <a:avLst/>
          </a:prstGeom>
          <a:solidFill>
            <a:srgbClr val="0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33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Comparisons to human and LIP-based data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43" y="3504340"/>
            <a:ext cx="3427200" cy="25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16" y="3570941"/>
            <a:ext cx="3427200" cy="25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359" y="6024340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human soleus EMG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49518" y="3186610"/>
            <a:ext cx="3092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vertical ground reaction forces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77224" y="6024340"/>
            <a:ext cx="260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COMAN soleus activation</a:t>
            </a:r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86" y="924785"/>
            <a:ext cx="3033028" cy="23134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87022" y="1141518"/>
            <a:ext cx="16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human-data</a:t>
            </a:r>
          </a:p>
          <a:p>
            <a:r>
              <a:rPr lang="en-GB" dirty="0" smtClean="0"/>
              <a:t>LIP-based</a:t>
            </a:r>
          </a:p>
          <a:p>
            <a:r>
              <a:rPr lang="en-GB" dirty="0" smtClean="0"/>
              <a:t>neuromuscular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192357" y="1294670"/>
            <a:ext cx="249265" cy="97581"/>
          </a:xfrm>
          <a:prstGeom prst="rect">
            <a:avLst/>
          </a:prstGeom>
          <a:solidFill>
            <a:srgbClr val="DFDFD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7192357" y="1563175"/>
            <a:ext cx="249265" cy="97581"/>
          </a:xfrm>
          <a:prstGeom prst="rect">
            <a:avLst/>
          </a:prstGeom>
          <a:solidFill>
            <a:srgbClr val="7C7C7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190782" y="1847399"/>
            <a:ext cx="249265" cy="97581"/>
          </a:xfrm>
          <a:prstGeom prst="rect">
            <a:avLst/>
          </a:prstGeom>
          <a:solidFill>
            <a:srgbClr val="0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992682" y="1156466"/>
            <a:ext cx="1305902" cy="11392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3017316" y="1141518"/>
            <a:ext cx="12812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/>
              <a:t>R</a:t>
            </a:r>
            <a:r>
              <a:rPr lang="en-GB" sz="1000" b="1" dirty="0" err="1" smtClean="0"/>
              <a:t>neur</a:t>
            </a:r>
            <a:r>
              <a:rPr lang="en-GB" sz="1600" b="1" dirty="0" smtClean="0"/>
              <a:t> = 0.96</a:t>
            </a:r>
            <a:endParaRPr lang="en-GB" sz="1600" dirty="0" smtClean="0"/>
          </a:p>
          <a:p>
            <a:r>
              <a:rPr lang="el-GR" sz="1600" b="1" dirty="0" smtClean="0"/>
              <a:t>Δ</a:t>
            </a:r>
            <a:r>
              <a:rPr lang="en-GB" sz="1000" b="1" dirty="0" err="1" smtClean="0"/>
              <a:t>neur</a:t>
            </a:r>
            <a:r>
              <a:rPr lang="en-GB" sz="1600" b="1" dirty="0" smtClean="0"/>
              <a:t> = 1 %</a:t>
            </a:r>
          </a:p>
          <a:p>
            <a:endParaRPr lang="en-GB" sz="500" b="1" dirty="0" smtClean="0"/>
          </a:p>
          <a:p>
            <a:r>
              <a:rPr lang="en-GB" sz="1600" b="1" dirty="0" smtClean="0"/>
              <a:t>R</a:t>
            </a:r>
            <a:r>
              <a:rPr lang="en-GB" sz="1000" b="1" dirty="0" smtClean="0"/>
              <a:t>LIP</a:t>
            </a:r>
            <a:r>
              <a:rPr lang="en-GB" sz="1600" b="1" dirty="0" smtClean="0"/>
              <a:t> </a:t>
            </a:r>
            <a:r>
              <a:rPr lang="en-GB" sz="1600" b="1" dirty="0"/>
              <a:t>= </a:t>
            </a:r>
            <a:r>
              <a:rPr lang="en-GB" sz="1600" b="1" dirty="0" smtClean="0"/>
              <a:t>0.98</a:t>
            </a:r>
            <a:endParaRPr lang="en-GB" sz="1600" dirty="0"/>
          </a:p>
          <a:p>
            <a:r>
              <a:rPr lang="el-GR" sz="1600" b="1" dirty="0" smtClean="0"/>
              <a:t>Δ</a:t>
            </a:r>
            <a:r>
              <a:rPr lang="en-GB" sz="1000" b="1" dirty="0" smtClean="0"/>
              <a:t>LIP</a:t>
            </a:r>
            <a:r>
              <a:rPr lang="en-GB" sz="1600" b="1" dirty="0" smtClean="0"/>
              <a:t> </a:t>
            </a:r>
            <a:r>
              <a:rPr lang="en-GB" sz="1600" b="1" dirty="0"/>
              <a:t>= </a:t>
            </a:r>
            <a:r>
              <a:rPr lang="en-GB" sz="1600" b="1" dirty="0" smtClean="0"/>
              <a:t>3 %</a:t>
            </a:r>
            <a:endParaRPr lang="en-GB" sz="1600" b="1" dirty="0"/>
          </a:p>
        </p:txBody>
      </p:sp>
      <p:sp>
        <p:nvSpPr>
          <p:cNvPr id="20" name="Rectangle 19"/>
          <p:cNvSpPr/>
          <p:nvPr/>
        </p:nvSpPr>
        <p:spPr>
          <a:xfrm>
            <a:off x="5461532" y="4303339"/>
            <a:ext cx="1465795" cy="705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5473849" y="4346844"/>
            <a:ext cx="144116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/>
              <a:t>R</a:t>
            </a:r>
            <a:r>
              <a:rPr lang="en-GB" sz="1000" b="1" dirty="0" err="1" smtClean="0"/>
              <a:t>neur</a:t>
            </a:r>
            <a:r>
              <a:rPr lang="en-GB" sz="1600" b="1" dirty="0" smtClean="0"/>
              <a:t> = 0.96</a:t>
            </a:r>
          </a:p>
          <a:p>
            <a:endParaRPr lang="en-GB" sz="500" dirty="0" smtClean="0"/>
          </a:p>
          <a:p>
            <a:r>
              <a:rPr lang="el-GR" sz="1600" b="1" dirty="0" smtClean="0"/>
              <a:t>Δ</a:t>
            </a:r>
            <a:r>
              <a:rPr lang="en-GB" sz="1000" b="1" dirty="0" err="1" smtClean="0"/>
              <a:t>neur</a:t>
            </a:r>
            <a:r>
              <a:rPr lang="en-GB" sz="1600" b="1" dirty="0" smtClean="0"/>
              <a:t> = -14 %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5547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Energetic consumption: square torques integration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2" y="1183399"/>
            <a:ext cx="5379001" cy="43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94" y="1183399"/>
            <a:ext cx="5440137" cy="43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1767" y="5672673"/>
            <a:ext cx="35428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square torques per gait cycle</a:t>
            </a:r>
            <a:endParaRPr lang="en-GB" sz="2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92980" y="5503397"/>
            <a:ext cx="3614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smtClean="0"/>
              <a:t>square torques per gait cycle,</a:t>
            </a:r>
          </a:p>
          <a:p>
            <a:r>
              <a:rPr lang="en-GB" sz="2200" b="1" dirty="0" smtClean="0"/>
              <a:t>divided by </a:t>
            </a:r>
            <a:r>
              <a:rPr lang="en-GB" sz="2200" b="1" dirty="0" err="1" smtClean="0"/>
              <a:t>traveled</a:t>
            </a:r>
            <a:r>
              <a:rPr lang="en-GB" sz="2200" b="1" dirty="0" smtClean="0"/>
              <a:t> distance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342551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Robustness: facing unknown slopes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23" y="1873007"/>
            <a:ext cx="4247655" cy="43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545" y="1873007"/>
            <a:ext cx="4180478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9539" y="1192739"/>
            <a:ext cx="23176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 smtClean="0"/>
              <a:t>negative slopes</a:t>
            </a:r>
            <a:endParaRPr lang="en-GB" sz="2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97472" y="1192739"/>
            <a:ext cx="2228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b="1" dirty="0" smtClean="0"/>
              <a:t>positive slopes</a:t>
            </a:r>
            <a:endParaRPr lang="en-GB" sz="26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009442" y="3601588"/>
            <a:ext cx="26570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err="1" smtClean="0"/>
              <a:t>traveled</a:t>
            </a:r>
            <a:r>
              <a:rPr lang="en-GB" sz="2200" b="1" dirty="0" smtClean="0"/>
              <a:t> distance (m)</a:t>
            </a:r>
            <a:endParaRPr lang="en-GB" sz="22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9972333" y="3601587"/>
            <a:ext cx="26570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 err="1" smtClean="0"/>
              <a:t>traveled</a:t>
            </a:r>
            <a:r>
              <a:rPr lang="en-GB" sz="2200" b="1" dirty="0" smtClean="0"/>
              <a:t> distance (m)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7047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3511</TotalTime>
  <Words>2325</Words>
  <Application>Microsoft Office PowerPoint</Application>
  <PresentationFormat>Widescreen</PresentationFormat>
  <Paragraphs>619</Paragraphs>
  <Slides>116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2" baseType="lpstr">
      <vt:lpstr>Arial</vt:lpstr>
      <vt:lpstr>Calibri</vt:lpstr>
      <vt:lpstr>Calibri Light</vt:lpstr>
      <vt:lpstr>Cambria Math</vt:lpstr>
      <vt:lpstr>Gill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Nicolas Van der Noot</dc:creator>
  <cp:lastModifiedBy>Nicolas Van der Noot</cp:lastModifiedBy>
  <cp:revision>362</cp:revision>
  <dcterms:created xsi:type="dcterms:W3CDTF">2017-05-30T15:17:57Z</dcterms:created>
  <dcterms:modified xsi:type="dcterms:W3CDTF">2018-10-27T14:39:23Z</dcterms:modified>
</cp:coreProperties>
</file>